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98" r:id="rId5"/>
    <p:sldId id="327" r:id="rId6"/>
    <p:sldId id="328" r:id="rId7"/>
    <p:sldId id="319" r:id="rId8"/>
    <p:sldId id="466" r:id="rId9"/>
    <p:sldId id="467" r:id="rId10"/>
    <p:sldId id="468" r:id="rId11"/>
    <p:sldId id="469" r:id="rId12"/>
    <p:sldId id="471" r:id="rId13"/>
    <p:sldId id="472" r:id="rId14"/>
    <p:sldId id="473" r:id="rId15"/>
    <p:sldId id="474" r:id="rId16"/>
    <p:sldId id="476" r:id="rId17"/>
    <p:sldId id="475" r:id="rId18"/>
    <p:sldId id="423" r:id="rId19"/>
    <p:sldId id="478" r:id="rId20"/>
    <p:sldId id="477" r:id="rId21"/>
    <p:sldId id="479" r:id="rId22"/>
    <p:sldId id="480" r:id="rId23"/>
    <p:sldId id="481" r:id="rId24"/>
    <p:sldId id="482" r:id="rId25"/>
    <p:sldId id="483" r:id="rId26"/>
    <p:sldId id="484" r:id="rId27"/>
    <p:sldId id="485" r:id="rId28"/>
    <p:sldId id="486" r:id="rId29"/>
    <p:sldId id="487" r:id="rId30"/>
    <p:sldId id="488" r:id="rId31"/>
    <p:sldId id="489" r:id="rId32"/>
    <p:sldId id="31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64" userDrawn="1">
          <p15:clr>
            <a:srgbClr val="A4A3A4"/>
          </p15:clr>
        </p15:guide>
        <p15:guide id="2" pos="7276" userDrawn="1">
          <p15:clr>
            <a:srgbClr val="A4A3A4"/>
          </p15:clr>
        </p15:guide>
        <p15:guide id="3" pos="40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D1457A"/>
    <a:srgbClr val="48484A"/>
    <a:srgbClr val="DCDDDE"/>
    <a:srgbClr val="B1B3B6"/>
    <a:srgbClr val="77787B"/>
    <a:srgbClr val="BA1222"/>
    <a:srgbClr val="524D85"/>
    <a:srgbClr val="FFC20E"/>
    <a:srgbClr val="63AF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026" autoAdjust="0"/>
  </p:normalViewPr>
  <p:slideViewPr>
    <p:cSldViewPr snapToGrid="0" snapToObjects="1">
      <p:cViewPr>
        <p:scale>
          <a:sx n="70" d="100"/>
          <a:sy n="70" d="100"/>
        </p:scale>
        <p:origin x="738" y="48"/>
      </p:cViewPr>
      <p:guideLst>
        <p:guide orient="horz" pos="4264"/>
        <p:guide pos="7276"/>
        <p:guide pos="4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0"/>
    </p:cViewPr>
  </p:sorterViewPr>
  <p:notesViewPr>
    <p:cSldViewPr snapToGrid="0" snapToObjects="1">
      <p:cViewPr varScale="1">
        <p:scale>
          <a:sx n="82" d="100"/>
          <a:sy n="82" d="100"/>
        </p:scale>
        <p:origin x="-31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BB3D4B-E7F6-4A42-853B-40C1A88C262E}" type="datetimeFigureOut">
              <a:rPr lang="en-US" smtClean="0"/>
              <a:t>6/4/2019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7C7C1A-D5B2-4BB7-A8A5-88681A8C6345}" type="slidenum">
              <a:rPr lang="en-US" smtClean="0"/>
              <a:t>‹#›</a:t>
            </a:fld>
            <a:endParaRPr lang="en-US"/>
          </a:p>
        </p:txBody>
      </p:sp>
    </p:spTree>
    <p:extLst>
      <p:ext uri="{BB962C8B-B14F-4D97-AF65-F5344CB8AC3E}">
        <p14:creationId xmlns:p14="http://schemas.microsoft.com/office/powerpoint/2010/main" val="404636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686A57-3D42-1746-A4F9-9BA3F9944E9C}" type="datetimeFigureOut">
              <a:rPr lang="en-US" smtClean="0"/>
              <a:t>6/4/2019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46EF74-4753-DA47-9B34-F93D23E42F59}" type="slidenum">
              <a:rPr lang="en-US" smtClean="0"/>
              <a:t>‹#›</a:t>
            </a:fld>
            <a:endParaRPr lang="en-US"/>
          </a:p>
        </p:txBody>
      </p:sp>
    </p:spTree>
    <p:extLst>
      <p:ext uri="{BB962C8B-B14F-4D97-AF65-F5344CB8AC3E}">
        <p14:creationId xmlns:p14="http://schemas.microsoft.com/office/powerpoint/2010/main" val="981006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my presentation is to explain techniques used to convert passively collected truck GPS data into information that can be used to support different types of analysis of truck movements.</a:t>
            </a:r>
          </a:p>
          <a:p>
            <a:endParaRPr lang="en-US" dirty="0"/>
          </a:p>
          <a:p>
            <a:r>
              <a:rPr lang="en-US" dirty="0"/>
              <a:t>I’ll begin by providing an overview of the motivation for the work, </a:t>
            </a:r>
          </a:p>
          <a:p>
            <a:r>
              <a:rPr lang="en-US" dirty="0"/>
              <a:t>Then discuss the processing techniques that we employed</a:t>
            </a:r>
          </a:p>
          <a:p>
            <a:r>
              <a:rPr lang="en-US" dirty="0"/>
              <a:t>Next I’ll focus on two applications of the data  that we used to better understand truck operations</a:t>
            </a:r>
          </a:p>
          <a:p>
            <a:pPr marL="228600" indent="-228600">
              <a:buAutoNum type="arabicPeriod"/>
            </a:pPr>
            <a:r>
              <a:rPr lang="en-US" dirty="0"/>
              <a:t>The development of tour typologies</a:t>
            </a:r>
          </a:p>
          <a:p>
            <a:pPr marL="228600" indent="-228600">
              <a:buAutoNum type="arabicPeriod"/>
            </a:pPr>
            <a:r>
              <a:rPr lang="en-US" dirty="0"/>
              <a:t>And the approach used to identify connections between long and short haul trucks</a:t>
            </a:r>
          </a:p>
          <a:p>
            <a:pPr marL="228600" indent="-228600">
              <a:buAutoNum type="arabicPeriod"/>
            </a:pPr>
            <a:endParaRPr lang="en-US" dirty="0"/>
          </a:p>
          <a:p>
            <a:pPr marL="0" indent="0">
              <a:buNone/>
            </a:pPr>
            <a:r>
              <a:rPr lang="en-US" dirty="0"/>
              <a:t>Some of the techniques used are highly technical, but I’ll do my best to stay at a relatively high level and demonstrate the usefulness of these methods</a:t>
            </a:r>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a:t>
            </a:fld>
            <a:endParaRPr lang="en-US"/>
          </a:p>
        </p:txBody>
      </p:sp>
    </p:spTree>
    <p:extLst>
      <p:ext uri="{BB962C8B-B14F-4D97-AF65-F5344CB8AC3E}">
        <p14:creationId xmlns:p14="http://schemas.microsoft.com/office/powerpoint/2010/main" val="422849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want to show you what the looks like. We see in orange traces of GPS data along the roads and then point in and around buildings in the region. </a:t>
            </a:r>
          </a:p>
          <a:p>
            <a:endParaRPr lang="en-US" dirty="0"/>
          </a:p>
          <a:p>
            <a:r>
              <a:rPr lang="en-US" dirty="0"/>
              <a:t>&lt;animation – show zoom in.</a:t>
            </a:r>
          </a:p>
          <a:p>
            <a:endParaRPr lang="en-US" dirty="0"/>
          </a:p>
          <a:p>
            <a:r>
              <a:rPr lang="en-US" dirty="0"/>
              <a:t>If we zoom in on one area, we see two types of locations</a:t>
            </a:r>
          </a:p>
          <a:p>
            <a:endParaRPr lang="en-US" dirty="0"/>
          </a:p>
          <a:p>
            <a:r>
              <a:rPr lang="en-US" dirty="0"/>
              <a:t>The red box is one area that we’ve identified as a truck stop from the database of truck stop locations</a:t>
            </a:r>
          </a:p>
          <a:p>
            <a:endParaRPr lang="en-US" dirty="0"/>
          </a:p>
          <a:p>
            <a:r>
              <a:rPr lang="en-US" dirty="0"/>
              <a:t>The white dots show stops with the boundary of the rest area</a:t>
            </a:r>
          </a:p>
          <a:p>
            <a:endParaRPr lang="en-US" dirty="0"/>
          </a:p>
          <a:p>
            <a:r>
              <a:rPr lang="en-US" dirty="0"/>
              <a:t>The green dots show the stops outside of the highway and away from rest areas. Those are generally clustered around large flat roofs – at delivery docks for example at distribution centers and other businesses. This visual confirmation is helpful </a:t>
            </a:r>
          </a:p>
          <a:p>
            <a:endParaRPr lang="en-US" dirty="0"/>
          </a:p>
          <a:p>
            <a:r>
              <a:rPr lang="en-US" dirty="0"/>
              <a:t>One thing we do see particularly for smaller trucks is that some stops are on smaller roads (as opposed to highways) – those would be for example parcel delivery trucks stopping in residential neighborhoods. We don’t want to remove every stop from a roadway, just stops on more major roads where stops are mostly likely to be just stops at intersections and in traffic congestion.</a:t>
            </a:r>
          </a:p>
        </p:txBody>
      </p:sp>
      <p:sp>
        <p:nvSpPr>
          <p:cNvPr id="4" name="Slide Number Placeholder 3"/>
          <p:cNvSpPr>
            <a:spLocks noGrp="1"/>
          </p:cNvSpPr>
          <p:nvPr>
            <p:ph type="sldNum" sz="quarter" idx="5"/>
          </p:nvPr>
        </p:nvSpPr>
        <p:spPr/>
        <p:txBody>
          <a:bodyPr/>
          <a:lstStyle/>
          <a:p>
            <a:fld id="{3746EF74-4753-DA47-9B34-F93D23E42F59}" type="slidenum">
              <a:rPr lang="en-US" smtClean="0"/>
              <a:t>12</a:t>
            </a:fld>
            <a:endParaRPr lang="en-US"/>
          </a:p>
        </p:txBody>
      </p:sp>
    </p:spTree>
    <p:extLst>
      <p:ext uri="{BB962C8B-B14F-4D97-AF65-F5344CB8AC3E}">
        <p14:creationId xmlns:p14="http://schemas.microsoft.com/office/powerpoint/2010/main" val="73707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product of these processing steps are trips tables. Separate trips from zone to zone across the region. This in and of itself is a useful planning product. </a:t>
            </a:r>
          </a:p>
          <a:p>
            <a:endParaRPr lang="en-US" dirty="0"/>
          </a:p>
          <a:p>
            <a:r>
              <a:rPr lang="en-US" dirty="0"/>
              <a:t>The map shows the medium truck trip destinations. The highway corridors that were more noticeable in the ping data are less obvious as we would expect. The major urban areas stand out as do the intraurban corridors where there is significant freight intensive development like manufacturing and distribution.</a:t>
            </a:r>
          </a:p>
        </p:txBody>
      </p:sp>
      <p:sp>
        <p:nvSpPr>
          <p:cNvPr id="4" name="Slide Number Placeholder 3"/>
          <p:cNvSpPr>
            <a:spLocks noGrp="1"/>
          </p:cNvSpPr>
          <p:nvPr>
            <p:ph type="sldNum" sz="quarter" idx="5"/>
          </p:nvPr>
        </p:nvSpPr>
        <p:spPr/>
        <p:txBody>
          <a:bodyPr/>
          <a:lstStyle/>
          <a:p>
            <a:fld id="{3746EF74-4753-DA47-9B34-F93D23E42F59}" type="slidenum">
              <a:rPr lang="en-US" smtClean="0"/>
              <a:t>13</a:t>
            </a:fld>
            <a:endParaRPr lang="en-US"/>
          </a:p>
        </p:txBody>
      </p:sp>
    </p:spTree>
    <p:extLst>
      <p:ext uri="{BB962C8B-B14F-4D97-AF65-F5344CB8AC3E}">
        <p14:creationId xmlns:p14="http://schemas.microsoft.com/office/powerpoint/2010/main" val="244878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unique analyses that we continued to in this study is depot identification.</a:t>
            </a:r>
          </a:p>
          <a:p>
            <a:endParaRPr lang="en-US" dirty="0"/>
          </a:p>
          <a:p>
            <a:r>
              <a:rPr lang="en-US" dirty="0"/>
              <a:t>As I mentioned, the representation of tours in a model requires that we understand where trucks begin and end tours, and most importantly where they begin and end their daily travel.</a:t>
            </a:r>
          </a:p>
          <a:p>
            <a:endParaRPr lang="en-US" dirty="0"/>
          </a:p>
          <a:p>
            <a:r>
              <a:rPr lang="en-US" dirty="0"/>
              <a:t>This depot identification step was comprised of a few steps:</a:t>
            </a:r>
          </a:p>
          <a:p>
            <a:endParaRPr lang="en-US" dirty="0"/>
          </a:p>
          <a:p>
            <a:pPr marL="228600" indent="-228600">
              <a:buAutoNum type="arabicPeriod"/>
            </a:pPr>
            <a:r>
              <a:rPr lang="en-US" dirty="0"/>
              <a:t>First we are really interested in looking at short haul trucks – those that travel within the region and tend to start and end their day in the same locations. This is different that long haul trucks which can travel on multi day trips and may not start and end a travel day in the same place.</a:t>
            </a:r>
          </a:p>
          <a:p>
            <a:pPr marL="228600" indent="-228600">
              <a:buAutoNum type="arabicPeriod"/>
            </a:pPr>
            <a:endParaRPr lang="en-US" dirty="0"/>
          </a:p>
          <a:p>
            <a:pPr marL="228600" indent="-228600">
              <a:buAutoNum type="arabicPeriod"/>
            </a:pPr>
            <a:r>
              <a:rPr lang="en-US" dirty="0"/>
              <a:t>The approach focuses first on identifying all of the locations that each truck repeatedly visits. These could be depots, but they could also be regular delivery locations</a:t>
            </a:r>
          </a:p>
          <a:p>
            <a:pPr marL="228600" indent="-228600">
              <a:buAutoNum type="arabicPeriod"/>
            </a:pPr>
            <a:endParaRPr lang="en-US" dirty="0"/>
          </a:p>
          <a:p>
            <a:pPr marL="228600" indent="-228600">
              <a:buAutoNum type="arabicPeriod"/>
            </a:pPr>
            <a:r>
              <a:rPr lang="en-US" dirty="0"/>
              <a:t>Then we sequence the travel of a truck together to connect trips together into tours and select those frequently visited locations that form tour start and end locations </a:t>
            </a:r>
          </a:p>
          <a:p>
            <a:pPr marL="228600" indent="-228600">
              <a:buAutoNum type="arabicPeriod"/>
            </a:pPr>
            <a:endParaRPr lang="en-US" dirty="0"/>
          </a:p>
          <a:p>
            <a:pPr marL="228600" indent="-228600">
              <a:buAutoNum type="arabicPeriod"/>
            </a:pPr>
            <a:r>
              <a:rPr lang="en-US" dirty="0"/>
              <a:t>Finally, in the identification process we look at places where multiple trucks start and finish tours. Those we can more confidently say are depots.</a:t>
            </a:r>
          </a:p>
          <a:p>
            <a:pPr marL="228600" indent="-228600">
              <a:buAutoNum type="arabicPeriod"/>
            </a:pPr>
            <a:endParaRPr lang="en-US" dirty="0"/>
          </a:p>
          <a:p>
            <a:pPr marL="0" indent="0">
              <a:buNone/>
            </a:pPr>
            <a:r>
              <a:rPr lang="en-US" dirty="0"/>
              <a:t>Ultimately we process the data to identify the thousands of depot locations across the region.</a:t>
            </a:r>
          </a:p>
        </p:txBody>
      </p:sp>
      <p:sp>
        <p:nvSpPr>
          <p:cNvPr id="4" name="Slide Number Placeholder 3"/>
          <p:cNvSpPr>
            <a:spLocks noGrp="1"/>
          </p:cNvSpPr>
          <p:nvPr>
            <p:ph type="sldNum" sz="quarter" idx="5"/>
          </p:nvPr>
        </p:nvSpPr>
        <p:spPr/>
        <p:txBody>
          <a:bodyPr/>
          <a:lstStyle/>
          <a:p>
            <a:fld id="{3746EF74-4753-DA47-9B34-F93D23E42F59}" type="slidenum">
              <a:rPr lang="en-US" smtClean="0"/>
              <a:t>14</a:t>
            </a:fld>
            <a:endParaRPr lang="en-US"/>
          </a:p>
        </p:txBody>
      </p:sp>
    </p:spTree>
    <p:extLst>
      <p:ext uri="{BB962C8B-B14F-4D97-AF65-F5344CB8AC3E}">
        <p14:creationId xmlns:p14="http://schemas.microsoft.com/office/powerpoint/2010/main" val="1563758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show an example of identifying the depot locations of medium trucks. The maps shows depots in DC to Baltimore corridor, to the east of DC, and to the northwest along I=70. The general pattern of locations conforms to where much of the industrial development is in the region.</a:t>
            </a:r>
          </a:p>
        </p:txBody>
      </p:sp>
      <p:sp>
        <p:nvSpPr>
          <p:cNvPr id="4" name="Slide Number Placeholder 3"/>
          <p:cNvSpPr>
            <a:spLocks noGrp="1"/>
          </p:cNvSpPr>
          <p:nvPr>
            <p:ph type="sldNum" sz="quarter" idx="5"/>
          </p:nvPr>
        </p:nvSpPr>
        <p:spPr/>
        <p:txBody>
          <a:bodyPr/>
          <a:lstStyle/>
          <a:p>
            <a:fld id="{3746EF74-4753-DA47-9B34-F93D23E42F59}" type="slidenum">
              <a:rPr lang="en-US" smtClean="0"/>
              <a:pPr/>
              <a:t>15</a:t>
            </a:fld>
            <a:endParaRPr lang="en-US"/>
          </a:p>
        </p:txBody>
      </p:sp>
    </p:spTree>
    <p:extLst>
      <p:ext uri="{BB962C8B-B14F-4D97-AF65-F5344CB8AC3E}">
        <p14:creationId xmlns:p14="http://schemas.microsoft.com/office/powerpoint/2010/main" val="3070621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zoom in on one particular business area.</a:t>
            </a:r>
          </a:p>
          <a:p>
            <a:endParaRPr lang="en-US" dirty="0"/>
          </a:p>
          <a:p>
            <a:r>
              <a:rPr lang="en-US" dirty="0"/>
              <a:t>While we have many clusters of stops, only some are identified as depots.</a:t>
            </a:r>
          </a:p>
          <a:p>
            <a:endParaRPr lang="en-US" dirty="0"/>
          </a:p>
          <a:p>
            <a:r>
              <a:rPr lang="en-US" dirty="0"/>
              <a:t>The red stops show locations where many trucks stop. We’ve overlaid blue circles where there is a depot. Obviously some businesses attract a lot of truck activity, but do not represent truck depots. For example, a retail outlet like a grocery store might have a lot of deliveries and show up as a cluster,  but those are stops during the course of the trucks travel each day.</a:t>
            </a:r>
          </a:p>
          <a:p>
            <a:endParaRPr lang="en-US" dirty="0"/>
          </a:p>
          <a:p>
            <a:r>
              <a:rPr lang="en-US" dirty="0"/>
              <a:t>The depot identification process helps to separate those types of locations from the depots where trucks are beginning and ending their day’s travel.</a:t>
            </a:r>
          </a:p>
        </p:txBody>
      </p:sp>
      <p:sp>
        <p:nvSpPr>
          <p:cNvPr id="4" name="Slide Number Placeholder 3"/>
          <p:cNvSpPr>
            <a:spLocks noGrp="1"/>
          </p:cNvSpPr>
          <p:nvPr>
            <p:ph type="sldNum" sz="quarter" idx="5"/>
          </p:nvPr>
        </p:nvSpPr>
        <p:spPr/>
        <p:txBody>
          <a:bodyPr/>
          <a:lstStyle/>
          <a:p>
            <a:fld id="{3746EF74-4753-DA47-9B34-F93D23E42F59}" type="slidenum">
              <a:rPr lang="en-US" smtClean="0"/>
              <a:t>16</a:t>
            </a:fld>
            <a:endParaRPr lang="en-US"/>
          </a:p>
        </p:txBody>
      </p:sp>
    </p:spTree>
    <p:extLst>
      <p:ext uri="{BB962C8B-B14F-4D97-AF65-F5344CB8AC3E}">
        <p14:creationId xmlns:p14="http://schemas.microsoft.com/office/powerpoint/2010/main" val="2822885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the end of the processing steps we have created a very powerful and rich dataset.</a:t>
            </a:r>
          </a:p>
          <a:p>
            <a:endParaRPr lang="en-US" dirty="0"/>
          </a:p>
          <a:p>
            <a:r>
              <a:rPr lang="en-US" dirty="0"/>
              <a:t>We took 142 million pings from 283,000 trucks and converted it into 2.7 million trips. That represents 3 and a half million miles of truck travel in the region</a:t>
            </a:r>
          </a:p>
          <a:p>
            <a:endParaRPr lang="en-US" dirty="0"/>
          </a:p>
          <a:p>
            <a:r>
              <a:rPr lang="en-US" dirty="0"/>
              <a:t>The expansion process, which I didn’t describe, converts the sample of 2 weeks of travel in each of the two years of data to a daily truck trip table. That results in a trip table for each year of around 1 million daily trips covering the region.</a:t>
            </a:r>
          </a:p>
          <a:p>
            <a:endParaRPr lang="en-US" dirty="0"/>
          </a:p>
          <a:p>
            <a:r>
              <a:rPr lang="en-US" dirty="0"/>
              <a:t>And finally, we found 64,000 depot locations. </a:t>
            </a:r>
          </a:p>
        </p:txBody>
      </p:sp>
      <p:sp>
        <p:nvSpPr>
          <p:cNvPr id="4" name="Slide Number Placeholder 3"/>
          <p:cNvSpPr>
            <a:spLocks noGrp="1"/>
          </p:cNvSpPr>
          <p:nvPr>
            <p:ph type="sldNum" sz="quarter" idx="5"/>
          </p:nvPr>
        </p:nvSpPr>
        <p:spPr/>
        <p:txBody>
          <a:bodyPr/>
          <a:lstStyle/>
          <a:p>
            <a:fld id="{3746EF74-4753-DA47-9B34-F93D23E42F59}" type="slidenum">
              <a:rPr lang="en-US" smtClean="0"/>
              <a:t>17</a:t>
            </a:fld>
            <a:endParaRPr lang="en-US"/>
          </a:p>
        </p:txBody>
      </p:sp>
    </p:spTree>
    <p:extLst>
      <p:ext uri="{BB962C8B-B14F-4D97-AF65-F5344CB8AC3E}">
        <p14:creationId xmlns:p14="http://schemas.microsoft.com/office/powerpoint/2010/main" val="2832490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move on now to describe two further analyses that we did to better understand how trucks travel and to support the development of the tour-based truck model.</a:t>
            </a:r>
          </a:p>
          <a:p>
            <a:endParaRPr lang="en-US" dirty="0"/>
          </a:p>
          <a:p>
            <a:r>
              <a:rPr lang="en-US" dirty="0"/>
              <a:t>The first is to search the data and identify tour typologies. By that I mean the different types of tours that trucks make. </a:t>
            </a:r>
          </a:p>
          <a:p>
            <a:endParaRPr lang="en-US" dirty="0"/>
          </a:p>
          <a:p>
            <a:r>
              <a:rPr lang="en-US" dirty="0"/>
              <a:t>In the literature there are several papers suggesting different tour typologies. In this study we were able to develop 5 tour types and model each of those separately.</a:t>
            </a:r>
          </a:p>
        </p:txBody>
      </p:sp>
      <p:sp>
        <p:nvSpPr>
          <p:cNvPr id="4" name="Slide Number Placeholder 3"/>
          <p:cNvSpPr>
            <a:spLocks noGrp="1"/>
          </p:cNvSpPr>
          <p:nvPr>
            <p:ph type="sldNum" sz="quarter" idx="5"/>
          </p:nvPr>
        </p:nvSpPr>
        <p:spPr/>
        <p:txBody>
          <a:bodyPr/>
          <a:lstStyle/>
          <a:p>
            <a:fld id="{3746EF74-4753-DA47-9B34-F93D23E42F59}" type="slidenum">
              <a:rPr lang="en-US" smtClean="0"/>
              <a:t>19</a:t>
            </a:fld>
            <a:endParaRPr lang="en-US"/>
          </a:p>
        </p:txBody>
      </p:sp>
    </p:spTree>
    <p:extLst>
      <p:ext uri="{BB962C8B-B14F-4D97-AF65-F5344CB8AC3E}">
        <p14:creationId xmlns:p14="http://schemas.microsoft.com/office/powerpoint/2010/main" val="2873702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identified the tours using a combination of looking at the type of stop locations, counting the number of stops, and seeing how far apart the stops were.</a:t>
            </a:r>
          </a:p>
          <a:p>
            <a:endParaRPr lang="en-US" dirty="0"/>
          </a:p>
          <a:p>
            <a:r>
              <a:rPr lang="en-US" dirty="0"/>
              <a:t>First, we looked at trucks that just traveled from depot to depot. You can think of these as an example of long haul or regional distribution – large trucks going from point to point in a supply chain.</a:t>
            </a:r>
          </a:p>
          <a:p>
            <a:endParaRPr lang="en-US" dirty="0"/>
          </a:p>
          <a:p>
            <a:r>
              <a:rPr lang="en-US" dirty="0"/>
              <a:t>Then we looked at the depot based tours that includes stops at other locations.</a:t>
            </a:r>
          </a:p>
          <a:p>
            <a:endParaRPr lang="en-US" dirty="0"/>
          </a:p>
          <a:p>
            <a:r>
              <a:rPr lang="en-US" dirty="0"/>
              <a:t>First we separated out single stop tours. That is obviously expected to be a common tour patter. For example, a full truck load delivery would see a truck leaving its depot, making the one delivery, and returning to reload.</a:t>
            </a:r>
          </a:p>
          <a:p>
            <a:endParaRPr lang="en-US" dirty="0"/>
          </a:p>
          <a:p>
            <a:r>
              <a:rPr lang="en-US" dirty="0"/>
              <a:t>After that we separated the multi-stop tours into three classes.</a:t>
            </a:r>
          </a:p>
          <a:p>
            <a:endParaRPr lang="en-US" dirty="0"/>
          </a:p>
          <a:p>
            <a:r>
              <a:rPr lang="en-US" dirty="0"/>
              <a:t>Some trucks have relatively widely spaced stops – we called this a sparse tour. This might be for example, a truck servicing the multiple outlets of a business across a region, or making furniture deliveries to a range of customers over a day.</a:t>
            </a:r>
          </a:p>
          <a:p>
            <a:endParaRPr lang="en-US" dirty="0"/>
          </a:p>
          <a:p>
            <a:r>
              <a:rPr lang="en-US" dirty="0"/>
              <a:t>Then there are two final types of tours with clustered stops. If there were relatively few stops but they were clustered together, the tour was called a multi stop cluster. You might see this with a truck making deliveries to closely located customers in a metro area.</a:t>
            </a:r>
          </a:p>
          <a:p>
            <a:endParaRPr lang="en-US" dirty="0"/>
          </a:p>
          <a:p>
            <a:r>
              <a:rPr lang="en-US" dirty="0"/>
              <a:t>When there were many stops, such as along a route, the tour was called a many short trip clustered stop tour. Parcel delivery and waste collection are two types of operation that would typically follow this pattern.</a:t>
            </a:r>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20</a:t>
            </a:fld>
            <a:endParaRPr lang="en-US"/>
          </a:p>
        </p:txBody>
      </p:sp>
    </p:spTree>
    <p:extLst>
      <p:ext uri="{BB962C8B-B14F-4D97-AF65-F5344CB8AC3E}">
        <p14:creationId xmlns:p14="http://schemas.microsoft.com/office/powerpoint/2010/main" val="4158786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able to identify the prevalence of each tour type. Here they are tabulated by truck size</a:t>
            </a:r>
          </a:p>
          <a:p>
            <a:endParaRPr lang="en-US" dirty="0"/>
          </a:p>
          <a:p>
            <a:r>
              <a:rPr lang="en-US" dirty="0"/>
              <a:t>There are some clear differences in the shares of tours made</a:t>
            </a:r>
          </a:p>
          <a:p>
            <a:endParaRPr lang="en-US" dirty="0"/>
          </a:p>
          <a:p>
            <a:r>
              <a:rPr lang="en-US" dirty="0"/>
              <a:t>Heavy trucks have the highest proportions of depot to depot tours and also single stop tours</a:t>
            </a:r>
          </a:p>
          <a:p>
            <a:endParaRPr lang="en-US" dirty="0"/>
          </a:p>
          <a:p>
            <a:r>
              <a:rPr lang="en-US" dirty="0"/>
              <a:t>Light and medium trucks are more likely than heavy trucks to make multi-stop tours</a:t>
            </a:r>
          </a:p>
          <a:p>
            <a:endParaRPr lang="en-US" dirty="0"/>
          </a:p>
          <a:p>
            <a:r>
              <a:rPr lang="en-US" dirty="0"/>
              <a:t>Most tours are of the “sparse” category, which means the stops are spaced apart.</a:t>
            </a:r>
          </a:p>
          <a:p>
            <a:endParaRPr lang="en-US" dirty="0"/>
          </a:p>
          <a:p>
            <a:r>
              <a:rPr lang="en-US" dirty="0"/>
              <a:t>While very few heavy trucks make tours with clusters of stops, around 6% of light and medium truck tours are of this type. While 6% isn’t a huge number, because they make many stops they account for a lot truck activity.</a:t>
            </a:r>
          </a:p>
          <a:p>
            <a:endParaRPr lang="en-US" dirty="0"/>
          </a:p>
          <a:p>
            <a:r>
              <a:rPr lang="en-US" dirty="0"/>
              <a:t>This table in particular is an important finding from this study, and one of the first large scale segmentations of truck travel into tour types by truck type.</a:t>
            </a:r>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21</a:t>
            </a:fld>
            <a:endParaRPr lang="en-US"/>
          </a:p>
        </p:txBody>
      </p:sp>
    </p:spTree>
    <p:extLst>
      <p:ext uri="{BB962C8B-B14F-4D97-AF65-F5344CB8AC3E}">
        <p14:creationId xmlns:p14="http://schemas.microsoft.com/office/powerpoint/2010/main" val="900215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we’ve segmented the data into truck tours types by truck type, we developed a system of models to represent that travel and that is then sensitive to changes in the region, such as changes in employment locations and travel times.</a:t>
            </a:r>
          </a:p>
          <a:p>
            <a:endParaRPr lang="en-US" dirty="0"/>
          </a:p>
          <a:p>
            <a:r>
              <a:rPr lang="en-US" dirty="0"/>
              <a:t>The model sequence first estimates the number of tours by type and truck size generated in each zone</a:t>
            </a:r>
          </a:p>
          <a:p>
            <a:r>
              <a:rPr lang="en-US" dirty="0"/>
              <a:t>Then the model estimates the number of stops made by trucks on each tour type</a:t>
            </a:r>
          </a:p>
          <a:p>
            <a:endParaRPr lang="en-US" dirty="0"/>
          </a:p>
          <a:p>
            <a:r>
              <a:rPr lang="en-US" dirty="0"/>
              <a:t>Then the model use destination choice models to link the stops together.</a:t>
            </a:r>
          </a:p>
          <a:p>
            <a:r>
              <a:rPr lang="en-US" dirty="0"/>
              <a:t>First the model predicts the destination of the outbound trip from the depot</a:t>
            </a:r>
          </a:p>
          <a:p>
            <a:r>
              <a:rPr lang="en-US" dirty="0"/>
              <a:t>Then the model predicts the locations of subsequent stops.</a:t>
            </a:r>
          </a:p>
          <a:p>
            <a:endParaRPr lang="en-US" dirty="0"/>
          </a:p>
          <a:p>
            <a:r>
              <a:rPr lang="en-US" dirty="0"/>
              <a:t>The result is a representation in the model of the five tour types by each of the three truck sizes.</a:t>
            </a:r>
          </a:p>
        </p:txBody>
      </p:sp>
      <p:sp>
        <p:nvSpPr>
          <p:cNvPr id="4" name="Slide Number Placeholder 3"/>
          <p:cNvSpPr>
            <a:spLocks noGrp="1"/>
          </p:cNvSpPr>
          <p:nvPr>
            <p:ph type="sldNum" sz="quarter" idx="5"/>
          </p:nvPr>
        </p:nvSpPr>
        <p:spPr/>
        <p:txBody>
          <a:bodyPr/>
          <a:lstStyle/>
          <a:p>
            <a:fld id="{3746EF74-4753-DA47-9B34-F93D23E42F59}" type="slidenum">
              <a:rPr lang="en-US" smtClean="0"/>
              <a:t>22</a:t>
            </a:fld>
            <a:endParaRPr lang="en-US"/>
          </a:p>
        </p:txBody>
      </p:sp>
    </p:spTree>
    <p:extLst>
      <p:ext uri="{BB962C8B-B14F-4D97-AF65-F5344CB8AC3E}">
        <p14:creationId xmlns:p14="http://schemas.microsoft.com/office/powerpoint/2010/main" val="84943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my presentation is to explain techniques used to convert passively collected truck GPS data into information that can be used to support different types of analysis of truck movements.</a:t>
            </a:r>
          </a:p>
          <a:p>
            <a:endParaRPr lang="en-US" dirty="0"/>
          </a:p>
          <a:p>
            <a:r>
              <a:rPr lang="en-US" dirty="0"/>
              <a:t>I’ll begin by providing an overview of the motivation for the work, </a:t>
            </a:r>
          </a:p>
          <a:p>
            <a:r>
              <a:rPr lang="en-US" dirty="0"/>
              <a:t>Then discuss the processing techniques that we employed</a:t>
            </a:r>
          </a:p>
          <a:p>
            <a:r>
              <a:rPr lang="en-US" dirty="0"/>
              <a:t>Next I’ll focus on two applications of the data  that we used to better understand truck operations</a:t>
            </a:r>
          </a:p>
          <a:p>
            <a:pPr marL="228600" indent="-228600">
              <a:buAutoNum type="arabicPeriod"/>
            </a:pPr>
            <a:r>
              <a:rPr lang="en-US" dirty="0"/>
              <a:t>The development of tour typologies</a:t>
            </a:r>
          </a:p>
          <a:p>
            <a:pPr marL="228600" indent="-228600">
              <a:buAutoNum type="arabicPeriod"/>
            </a:pPr>
            <a:r>
              <a:rPr lang="en-US" dirty="0"/>
              <a:t>And the approach used to identify connections between long and short haul trucks</a:t>
            </a:r>
          </a:p>
          <a:p>
            <a:pPr marL="228600" indent="-228600">
              <a:buAutoNum type="arabicPeriod"/>
            </a:pPr>
            <a:endParaRPr lang="en-US" dirty="0"/>
          </a:p>
          <a:p>
            <a:pPr marL="0" indent="0">
              <a:buNone/>
            </a:pPr>
            <a:r>
              <a:rPr lang="en-US" dirty="0"/>
              <a:t>Some of the techniques used are highly technical, but I’ll do my best to stay at a relatively high level and demonstrate the usefulness of these methods</a:t>
            </a:r>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3</a:t>
            </a:fld>
            <a:endParaRPr lang="en-US"/>
          </a:p>
        </p:txBody>
      </p:sp>
    </p:spTree>
    <p:extLst>
      <p:ext uri="{BB962C8B-B14F-4D97-AF65-F5344CB8AC3E}">
        <p14:creationId xmlns:p14="http://schemas.microsoft.com/office/powerpoint/2010/main" val="4127737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should reflect the characteristics of these different segments. For example, the sparse tours should have longer trips than the clustered tours. And that happens</a:t>
            </a:r>
          </a:p>
          <a:p>
            <a:endParaRPr lang="en-US" dirty="0"/>
          </a:p>
          <a:p>
            <a:r>
              <a:rPr lang="en-US" dirty="0"/>
              <a:t>The chart shows the trip length distribution of the trips between stops on the multi-stop clustered tours</a:t>
            </a:r>
          </a:p>
          <a:p>
            <a:endParaRPr lang="en-US" dirty="0"/>
          </a:p>
          <a:p>
            <a:r>
              <a:rPr lang="en-US" dirty="0"/>
              <a:t>You’ll note that the distribution in both the observed data and the model is skewed towards very short trips.</a:t>
            </a:r>
          </a:p>
          <a:p>
            <a:endParaRPr lang="en-US" dirty="0"/>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23</a:t>
            </a:fld>
            <a:endParaRPr lang="en-US"/>
          </a:p>
        </p:txBody>
      </p:sp>
    </p:spTree>
    <p:extLst>
      <p:ext uri="{BB962C8B-B14F-4D97-AF65-F5344CB8AC3E}">
        <p14:creationId xmlns:p14="http://schemas.microsoft.com/office/powerpoint/2010/main" val="217481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24</a:t>
            </a:fld>
            <a:endParaRPr lang="en-US"/>
          </a:p>
        </p:txBody>
      </p:sp>
    </p:spTree>
    <p:extLst>
      <p:ext uri="{BB962C8B-B14F-4D97-AF65-F5344CB8AC3E}">
        <p14:creationId xmlns:p14="http://schemas.microsoft.com/office/powerpoint/2010/main" val="915176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this connection exists in theory. As freight moves through supply chains from producer to consumer it is transshipped. This often occurs at a transition from national long haul movements to local distribution at locations around metro area.</a:t>
            </a:r>
          </a:p>
          <a:p>
            <a:endParaRPr lang="en-US" dirty="0"/>
          </a:p>
          <a:p>
            <a:r>
              <a:rPr lang="en-US" dirty="0"/>
              <a:t>Identifying those locations and understanding their business behavior is not straightforward. We can see on aerial photos the likely locations of such  facilities. However, we historically would need to survey or otherwise collect data on the individual business operations at these facilities. A location that is primarily longer term warehousing may appear relatively similar to a location that is much more intensively used by trucks.</a:t>
            </a:r>
          </a:p>
          <a:p>
            <a:endParaRPr lang="en-US" dirty="0"/>
          </a:p>
          <a:p>
            <a:r>
              <a:rPr lang="en-US" dirty="0"/>
              <a:t>In this case, we were able to categorize locations as high activity trucking locations. And furthermore categorize them as those where long haul trucks from out of the region made visits along with short haul trucks serving within region activity.</a:t>
            </a:r>
          </a:p>
          <a:p>
            <a:endParaRPr lang="en-US" dirty="0"/>
          </a:p>
          <a:p>
            <a:r>
              <a:rPr lang="en-US" dirty="0"/>
              <a:t>The combination supported modeling connections in the model system where short haul tour generation was influenced by long haul activity.</a:t>
            </a:r>
          </a:p>
        </p:txBody>
      </p:sp>
      <p:sp>
        <p:nvSpPr>
          <p:cNvPr id="4" name="Slide Number Placeholder 3"/>
          <p:cNvSpPr>
            <a:spLocks noGrp="1"/>
          </p:cNvSpPr>
          <p:nvPr>
            <p:ph type="sldNum" sz="quarter" idx="5"/>
          </p:nvPr>
        </p:nvSpPr>
        <p:spPr/>
        <p:txBody>
          <a:bodyPr/>
          <a:lstStyle/>
          <a:p>
            <a:fld id="{3746EF74-4753-DA47-9B34-F93D23E42F59}" type="slidenum">
              <a:rPr lang="en-US" smtClean="0"/>
              <a:t>25</a:t>
            </a:fld>
            <a:endParaRPr lang="en-US"/>
          </a:p>
        </p:txBody>
      </p:sp>
    </p:spTree>
    <p:extLst>
      <p:ext uri="{BB962C8B-B14F-4D97-AF65-F5344CB8AC3E}">
        <p14:creationId xmlns:p14="http://schemas.microsoft.com/office/powerpoint/2010/main" val="622736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show example of two locations flagged by this process.</a:t>
            </a:r>
          </a:p>
          <a:p>
            <a:endParaRPr lang="en-US" dirty="0"/>
          </a:p>
          <a:p>
            <a:r>
              <a:rPr lang="en-US" dirty="0"/>
              <a:t>The first is a major distribution facility for Costco. This stood out over and above the employment data for the region as a significant generator of truck travel, both long haul and short haul.</a:t>
            </a:r>
          </a:p>
          <a:p>
            <a:endParaRPr lang="en-US" dirty="0"/>
          </a:p>
          <a:p>
            <a:r>
              <a:rPr lang="en-US" dirty="0"/>
              <a:t>That illustrates an issue with relying on employment for travel modeling. In many cases, these types of facilities are becoming increasingly automated and may not employ many people. Truck trip rates based on employment are not necessarily a reliable indicator of activity.</a:t>
            </a:r>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26</a:t>
            </a:fld>
            <a:endParaRPr lang="en-US"/>
          </a:p>
        </p:txBody>
      </p:sp>
    </p:spTree>
    <p:extLst>
      <p:ext uri="{BB962C8B-B14F-4D97-AF65-F5344CB8AC3E}">
        <p14:creationId xmlns:p14="http://schemas.microsoft.com/office/powerpoint/2010/main" val="1543080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example flagged in the data is a United Stated Postal Service depot. This another good example of where long haul mail trucks connect into the local mail distribution system.</a:t>
            </a:r>
          </a:p>
          <a:p>
            <a:endParaRPr lang="en-US" dirty="0"/>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27</a:t>
            </a:fld>
            <a:endParaRPr lang="en-US"/>
          </a:p>
        </p:txBody>
      </p:sp>
    </p:spTree>
    <p:extLst>
      <p:ext uri="{BB962C8B-B14F-4D97-AF65-F5344CB8AC3E}">
        <p14:creationId xmlns:p14="http://schemas.microsoft.com/office/powerpoint/2010/main" val="3676736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still much were are learning from the data on this study, but I’ll stop here.</a:t>
            </a:r>
          </a:p>
          <a:p>
            <a:endParaRPr lang="en-US" dirty="0"/>
          </a:p>
          <a:p>
            <a:r>
              <a:rPr lang="en-US" dirty="0"/>
              <a:t>Some key takeaways I’d like to leave you with:</a:t>
            </a:r>
          </a:p>
          <a:p>
            <a:endParaRPr lang="en-US" dirty="0"/>
          </a:p>
          <a:p>
            <a:r>
              <a:rPr lang="en-US" dirty="0"/>
              <a:t>We demonstrated that a large sample of truck GPS data can be used to develop a detailed picture of truck travel in a region</a:t>
            </a:r>
          </a:p>
          <a:p>
            <a:endParaRPr lang="en-US" dirty="0"/>
          </a:p>
          <a:p>
            <a:r>
              <a:rPr lang="en-US" dirty="0"/>
              <a:t>Processing techniques exist to convert raw GPS data into more usable forms, such as trip table, tour lists, and that we demonstrated advanced processing is possible where for example depots are identified</a:t>
            </a:r>
          </a:p>
          <a:p>
            <a:endParaRPr lang="en-US" dirty="0"/>
          </a:p>
          <a:p>
            <a:r>
              <a:rPr lang="en-US" dirty="0"/>
              <a:t>We showed how truck travel can be grouped into different tour types and that is a reasonable way to segment truck operating practices for travel modeling.</a:t>
            </a:r>
          </a:p>
          <a:p>
            <a:endParaRPr lang="en-US" dirty="0"/>
          </a:p>
          <a:p>
            <a:r>
              <a:rPr lang="en-US" dirty="0"/>
              <a:t>Finally, we also showed that it is possible to use these data to identify the locations at which linkages occur between long haul and short haul trucking.</a:t>
            </a:r>
          </a:p>
          <a:p>
            <a:endParaRPr lang="en-US" dirty="0"/>
          </a:p>
          <a:p>
            <a:r>
              <a:rPr lang="en-US" dirty="0"/>
              <a:t>Thanks for </a:t>
            </a:r>
            <a:r>
              <a:rPr lang="en-US"/>
              <a:t>your attention!</a:t>
            </a:r>
          </a:p>
        </p:txBody>
      </p:sp>
      <p:sp>
        <p:nvSpPr>
          <p:cNvPr id="4" name="Slide Number Placeholder 3"/>
          <p:cNvSpPr>
            <a:spLocks noGrp="1"/>
          </p:cNvSpPr>
          <p:nvPr>
            <p:ph type="sldNum" sz="quarter" idx="5"/>
          </p:nvPr>
        </p:nvSpPr>
        <p:spPr/>
        <p:txBody>
          <a:bodyPr/>
          <a:lstStyle/>
          <a:p>
            <a:fld id="{3746EF74-4753-DA47-9B34-F93D23E42F59}" type="slidenum">
              <a:rPr lang="en-US" smtClean="0"/>
              <a:t>28</a:t>
            </a:fld>
            <a:endParaRPr lang="en-US"/>
          </a:p>
        </p:txBody>
      </p:sp>
    </p:spTree>
    <p:extLst>
      <p:ext uri="{BB962C8B-B14F-4D97-AF65-F5344CB8AC3E}">
        <p14:creationId xmlns:p14="http://schemas.microsoft.com/office/powerpoint/2010/main" val="145669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crux of our work on this project was to process the GPS data into useful information.</a:t>
            </a:r>
          </a:p>
          <a:p>
            <a:endParaRPr lang="en-US" dirty="0"/>
          </a:p>
          <a:p>
            <a:r>
              <a:rPr lang="en-US" dirty="0"/>
              <a:t>While some data vendors offer preprocessed datasets, in this case we chose to process the raw data provided by INRIX. This allowed us full control over the analysis and the ability to provide our client with a clear understanding of how the data were </a:t>
            </a:r>
            <a:r>
              <a:rPr lang="en-US" dirty="0" err="1"/>
              <a:t>analysed</a:t>
            </a:r>
            <a:r>
              <a:rPr lang="en-US" dirty="0"/>
              <a:t>. That is of course not to say that preprocessed data can be valuable – it is certainly a complex endeavor to manage and analyze these very large datasets</a:t>
            </a:r>
          </a:p>
          <a:p>
            <a:endParaRPr lang="en-US" dirty="0"/>
          </a:p>
          <a:p>
            <a:r>
              <a:rPr lang="en-US" dirty="0"/>
              <a:t>The raw data is essentially a list of what we call pings. Each time a GPS device records a location at a specific time, that ping is added to the dataset. So, as the truck with an onboard fleet management and routing device travels through the region, it gradually build a list of locations with time information.</a:t>
            </a:r>
          </a:p>
          <a:p>
            <a:endParaRPr lang="en-US" dirty="0"/>
          </a:p>
          <a:p>
            <a:r>
              <a:rPr lang="en-US" dirty="0"/>
              <a:t>The objective of the processing task is to take that list of locations with time information and convert them to a summary form. What we want to know to model trucks is where they start and end their day, where they stop, and how they connect those locations through trips and tours.</a:t>
            </a:r>
          </a:p>
          <a:p>
            <a:endParaRPr lang="en-US" dirty="0"/>
          </a:p>
          <a:p>
            <a:r>
              <a:rPr lang="en-US" dirty="0"/>
              <a:t>Before I go further, I’ll stop and explain those terms just so we are all clear on what they mean.</a:t>
            </a:r>
          </a:p>
        </p:txBody>
      </p:sp>
      <p:sp>
        <p:nvSpPr>
          <p:cNvPr id="4" name="Slide Number Placeholder 3"/>
          <p:cNvSpPr>
            <a:spLocks noGrp="1"/>
          </p:cNvSpPr>
          <p:nvPr>
            <p:ph type="sldNum" sz="quarter" idx="5"/>
          </p:nvPr>
        </p:nvSpPr>
        <p:spPr/>
        <p:txBody>
          <a:bodyPr/>
          <a:lstStyle/>
          <a:p>
            <a:fld id="{3746EF74-4753-DA47-9B34-F93D23E42F59}" type="slidenum">
              <a:rPr lang="en-US" smtClean="0"/>
              <a:t>5</a:t>
            </a:fld>
            <a:endParaRPr lang="en-US"/>
          </a:p>
        </p:txBody>
      </p:sp>
    </p:spTree>
    <p:extLst>
      <p:ext uri="{BB962C8B-B14F-4D97-AF65-F5344CB8AC3E}">
        <p14:creationId xmlns:p14="http://schemas.microsoft.com/office/powerpoint/2010/main" val="32778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this diagram explains things.</a:t>
            </a:r>
          </a:p>
          <a:p>
            <a:endParaRPr lang="en-US" dirty="0"/>
          </a:p>
          <a:p>
            <a:r>
              <a:rPr lang="en-US" dirty="0"/>
              <a:t>On the left, the house symbol is the business where the truck starts and ends its travel. This is often referred to as a depot.</a:t>
            </a:r>
          </a:p>
          <a:p>
            <a:endParaRPr lang="en-US" dirty="0"/>
          </a:p>
          <a:p>
            <a:r>
              <a:rPr lang="en-US" dirty="0"/>
              <a:t>In this case we are looking at a truck that has to make four deliveries. It heads out to the first delivery location and makes what we call a stop.</a:t>
            </a:r>
          </a:p>
          <a:p>
            <a:endParaRPr lang="en-US" dirty="0"/>
          </a:p>
          <a:p>
            <a:r>
              <a:rPr lang="en-US" dirty="0"/>
              <a:t>While I said four deliveries, trucks also stop for other purposes. Some make stops to provide a service. For example, a building contractor might drive his truck to your house and do some construction work. Or a driver might stop for a meal break or to refuel. We’ll discuss those other types of stops later.</a:t>
            </a:r>
          </a:p>
          <a:p>
            <a:endParaRPr lang="en-US" dirty="0"/>
          </a:p>
          <a:p>
            <a:r>
              <a:rPr lang="en-US" dirty="0"/>
              <a:t>The linkages between stops are the trips. In this diagram, we have four stops and five trips. 3 trips are between stops, one is from the depot to the first stop, and the final trip is back to the depot.</a:t>
            </a:r>
          </a:p>
          <a:p>
            <a:endParaRPr lang="en-US" dirty="0"/>
          </a:p>
          <a:p>
            <a:r>
              <a:rPr lang="en-US" dirty="0"/>
              <a:t>The whole circuit of trips is called a tour. When we think about modeling this behavior, we are describing a tour-based model – it is one that represents the sequence of trips as opposed to treating all of the trips independently.</a:t>
            </a:r>
          </a:p>
          <a:p>
            <a:endParaRPr lang="en-US" dirty="0"/>
          </a:p>
          <a:p>
            <a:r>
              <a:rPr lang="en-US" dirty="0"/>
              <a:t>I’ll use those terms: depot, stop, trip, and tour throughout the rest of the presentation.</a:t>
            </a:r>
          </a:p>
        </p:txBody>
      </p:sp>
      <p:sp>
        <p:nvSpPr>
          <p:cNvPr id="4" name="Slide Number Placeholder 3"/>
          <p:cNvSpPr>
            <a:spLocks noGrp="1"/>
          </p:cNvSpPr>
          <p:nvPr>
            <p:ph type="sldNum" sz="quarter" idx="5"/>
          </p:nvPr>
        </p:nvSpPr>
        <p:spPr/>
        <p:txBody>
          <a:bodyPr/>
          <a:lstStyle/>
          <a:p>
            <a:fld id="{3746EF74-4753-DA47-9B34-F93D23E42F59}" type="slidenum">
              <a:rPr lang="en-US" smtClean="0"/>
              <a:t>6</a:t>
            </a:fld>
            <a:endParaRPr lang="en-US"/>
          </a:p>
        </p:txBody>
      </p:sp>
    </p:spTree>
    <p:extLst>
      <p:ext uri="{BB962C8B-B14F-4D97-AF65-F5344CB8AC3E}">
        <p14:creationId xmlns:p14="http://schemas.microsoft.com/office/powerpoint/2010/main" val="357280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point I’d like to cover is the magnitude of the raw data. This is one of the key benefits of these type of data. When we do truck diary surveys, the datasets that are extremely expensive to collect are measured in the hundreds of truck and a few thousand trips.</a:t>
            </a:r>
          </a:p>
          <a:p>
            <a:endParaRPr lang="en-US" dirty="0"/>
          </a:p>
          <a:p>
            <a:r>
              <a:rPr lang="en-US" dirty="0"/>
              <a:t>In this dataset</a:t>
            </a:r>
          </a:p>
          <a:p>
            <a:pPr marL="171450" indent="-171450">
              <a:buFontTx/>
              <a:buChar char="-"/>
            </a:pPr>
            <a:r>
              <a:rPr lang="en-US" dirty="0"/>
              <a:t>We have coverage of light, medium, and heavy truck</a:t>
            </a:r>
          </a:p>
          <a:p>
            <a:pPr marL="171450" indent="-171450">
              <a:buFontTx/>
              <a:buChar char="-"/>
            </a:pPr>
            <a:r>
              <a:rPr lang="en-US" dirty="0"/>
              <a:t>The dataset contains multiple sources, such as different fleet operators and onboard device types</a:t>
            </a:r>
          </a:p>
          <a:p>
            <a:pPr marL="171450" indent="-171450">
              <a:buFontTx/>
              <a:buChar char="-"/>
            </a:pPr>
            <a:r>
              <a:rPr lang="en-US" dirty="0"/>
              <a:t>There are many thousands of unique trucks represented</a:t>
            </a:r>
          </a:p>
          <a:p>
            <a:pPr marL="171450" indent="-171450">
              <a:buFontTx/>
              <a:buChar char="-"/>
            </a:pPr>
            <a:r>
              <a:rPr lang="en-US" dirty="0"/>
              <a:t>They reported millions of individual pings over the course of the 4 weeks of data</a:t>
            </a:r>
          </a:p>
          <a:p>
            <a:pPr marL="171450" indent="-171450">
              <a:buFontTx/>
              <a:buChar char="-"/>
            </a:pPr>
            <a:endParaRPr lang="en-US" dirty="0"/>
          </a:p>
          <a:p>
            <a:pPr marL="0" indent="0">
              <a:buFontTx/>
              <a:buNone/>
            </a:pPr>
            <a:r>
              <a:rPr lang="en-US" dirty="0"/>
              <a:t>The frequency of ping is important. In generally there is a record around every minute for each truck, although that varies from every seconds to every 3 or 4 minutes.</a:t>
            </a:r>
          </a:p>
          <a:p>
            <a:pPr marL="0" indent="0">
              <a:buFontTx/>
              <a:buNone/>
            </a:pPr>
            <a:endParaRPr lang="en-US" dirty="0"/>
          </a:p>
          <a:p>
            <a:pPr marL="0" indent="0">
              <a:buFontTx/>
              <a:buNone/>
            </a:pPr>
            <a:r>
              <a:rPr lang="en-US" dirty="0"/>
              <a:t>One thing that is important for understanding the patterns of truck travel is to collect a good amount of data from each truck. In this dataset we often have many days worth of information about each truck. That helps with, for example, locating their typical start and end location for their day’s travel.</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7</a:t>
            </a:fld>
            <a:endParaRPr lang="en-US"/>
          </a:p>
        </p:txBody>
      </p:sp>
    </p:spTree>
    <p:extLst>
      <p:ext uri="{BB962C8B-B14F-4D97-AF65-F5344CB8AC3E}">
        <p14:creationId xmlns:p14="http://schemas.microsoft.com/office/powerpoint/2010/main" val="969844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spatial patterns of the truck pings are obviously important. In initially checking the data we want to see patterns of ping locations that make sense. And fortunately, these do.</a:t>
            </a:r>
          </a:p>
          <a:p>
            <a:endParaRPr lang="en-US" dirty="0"/>
          </a:p>
          <a:p>
            <a:r>
              <a:rPr lang="en-US" dirty="0"/>
              <a:t>As I mentioned, the dataset includes light, medium and heavy trucks. </a:t>
            </a:r>
          </a:p>
          <a:p>
            <a:endParaRPr lang="en-US" dirty="0"/>
          </a:p>
          <a:p>
            <a:r>
              <a:rPr lang="en-US" dirty="0"/>
              <a:t>We’d expect the spatial patterns exhibited in the data to conform to our expectations about the way different size trucks are operated</a:t>
            </a:r>
          </a:p>
          <a:p>
            <a:endParaRPr lang="en-US" dirty="0"/>
          </a:p>
          <a:p>
            <a:r>
              <a:rPr lang="en-US" dirty="0"/>
              <a:t>Heavy trucks are essentially tractor trailer combinations. Your typical long haul truck</a:t>
            </a:r>
          </a:p>
          <a:p>
            <a:endParaRPr lang="en-US" dirty="0"/>
          </a:p>
          <a:p>
            <a:r>
              <a:rPr lang="en-US" dirty="0"/>
              <a:t>And the spatial pattern shown on the map makes senses in that context. The darker colors on the map indicate a higher density of pings – i.e., where there is more truck travel.</a:t>
            </a:r>
          </a:p>
          <a:p>
            <a:endParaRPr lang="en-US" dirty="0"/>
          </a:p>
          <a:p>
            <a:r>
              <a:rPr lang="en-US" dirty="0"/>
              <a:t>We see clearly highlighted corridors like I-95 and the beltway around Washington DC. We see relatively little travel in the more rural areas of Virginia and Maryland, but also relatively little travel by heavy trucks in the center of DC either. We do see a notable concentration between DC and Baltimore in what is an important area for distribution and warehousing.</a:t>
            </a:r>
          </a:p>
        </p:txBody>
      </p:sp>
      <p:sp>
        <p:nvSpPr>
          <p:cNvPr id="4" name="Slide Number Placeholder 3"/>
          <p:cNvSpPr>
            <a:spLocks noGrp="1"/>
          </p:cNvSpPr>
          <p:nvPr>
            <p:ph type="sldNum" sz="quarter" idx="5"/>
          </p:nvPr>
        </p:nvSpPr>
        <p:spPr/>
        <p:txBody>
          <a:bodyPr/>
          <a:lstStyle/>
          <a:p>
            <a:fld id="{3746EF74-4753-DA47-9B34-F93D23E42F59}" type="slidenum">
              <a:rPr lang="en-US" smtClean="0"/>
              <a:t>8</a:t>
            </a:fld>
            <a:endParaRPr lang="en-US"/>
          </a:p>
        </p:txBody>
      </p:sp>
    </p:spTree>
    <p:extLst>
      <p:ext uri="{BB962C8B-B14F-4D97-AF65-F5344CB8AC3E}">
        <p14:creationId xmlns:p14="http://schemas.microsoft.com/office/powerpoint/2010/main" val="3524267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switch to medium trucks, the travel patterns change somewhat</a:t>
            </a:r>
          </a:p>
          <a:p>
            <a:endParaRPr lang="en-US" dirty="0"/>
          </a:p>
          <a:p>
            <a:r>
              <a:rPr lang="en-US" dirty="0"/>
              <a:t>Medium trucks are single unit trucks and are more generally used for local distribution and delivery</a:t>
            </a:r>
          </a:p>
          <a:p>
            <a:endParaRPr lang="en-US" dirty="0"/>
          </a:p>
          <a:p>
            <a:r>
              <a:rPr lang="en-US" dirty="0"/>
              <a:t>Here we see the highway corridors becoming less prominent. Likewise, the urban areas are more prominent, showing that much of the medium truck travel is within the metro areas.</a:t>
            </a:r>
          </a:p>
        </p:txBody>
      </p:sp>
      <p:sp>
        <p:nvSpPr>
          <p:cNvPr id="4" name="Slide Number Placeholder 3"/>
          <p:cNvSpPr>
            <a:spLocks noGrp="1"/>
          </p:cNvSpPr>
          <p:nvPr>
            <p:ph type="sldNum" sz="quarter" idx="5"/>
          </p:nvPr>
        </p:nvSpPr>
        <p:spPr/>
        <p:txBody>
          <a:bodyPr/>
          <a:lstStyle/>
          <a:p>
            <a:fld id="{3746EF74-4753-DA47-9B34-F93D23E42F59}" type="slidenum">
              <a:rPr lang="en-US" smtClean="0"/>
              <a:t>9</a:t>
            </a:fld>
            <a:endParaRPr lang="en-US"/>
          </a:p>
        </p:txBody>
      </p:sp>
    </p:spTree>
    <p:extLst>
      <p:ext uri="{BB962C8B-B14F-4D97-AF65-F5344CB8AC3E}">
        <p14:creationId xmlns:p14="http://schemas.microsoft.com/office/powerpoint/2010/main" val="164663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dataset includes light trucks.</a:t>
            </a:r>
          </a:p>
          <a:p>
            <a:endParaRPr lang="en-US" dirty="0"/>
          </a:p>
          <a:p>
            <a:r>
              <a:rPr lang="en-US" dirty="0"/>
              <a:t>Again, these are single unit trucks, but in this case are lighter vehicles, like single rear pickups and box vans. </a:t>
            </a:r>
          </a:p>
          <a:p>
            <a:endParaRPr lang="en-US" dirty="0"/>
          </a:p>
          <a:p>
            <a:r>
              <a:rPr lang="en-US" dirty="0"/>
              <a:t>You’ll notice that the highway corridors away from the metro areas almost disappear, with very high density of truck movements in and around the denser, urban areas of the region.</a:t>
            </a:r>
          </a:p>
          <a:p>
            <a:endParaRPr lang="en-US" dirty="0"/>
          </a:p>
          <a:p>
            <a:r>
              <a:rPr lang="en-US" dirty="0"/>
              <a:t>So, what we’ve seen is certainly promising – the data reflect the expected distribution amongst truck types in terms of where we should see them doing most of their travel.</a:t>
            </a:r>
          </a:p>
        </p:txBody>
      </p:sp>
      <p:sp>
        <p:nvSpPr>
          <p:cNvPr id="4" name="Slide Number Placeholder 3"/>
          <p:cNvSpPr>
            <a:spLocks noGrp="1"/>
          </p:cNvSpPr>
          <p:nvPr>
            <p:ph type="sldNum" sz="quarter" idx="5"/>
          </p:nvPr>
        </p:nvSpPr>
        <p:spPr/>
        <p:txBody>
          <a:bodyPr/>
          <a:lstStyle/>
          <a:p>
            <a:fld id="{3746EF74-4753-DA47-9B34-F93D23E42F59}" type="slidenum">
              <a:rPr lang="en-US" smtClean="0"/>
              <a:t>10</a:t>
            </a:fld>
            <a:endParaRPr lang="en-US"/>
          </a:p>
        </p:txBody>
      </p:sp>
    </p:spTree>
    <p:extLst>
      <p:ext uri="{BB962C8B-B14F-4D97-AF65-F5344CB8AC3E}">
        <p14:creationId xmlns:p14="http://schemas.microsoft.com/office/powerpoint/2010/main" val="25909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investigated the raw data, I’ll move on to an overview of how the data were converted into trips.</a:t>
            </a:r>
          </a:p>
          <a:p>
            <a:endParaRPr lang="en-US" dirty="0"/>
          </a:p>
          <a:p>
            <a:r>
              <a:rPr lang="en-US" dirty="0"/>
              <a:t>This data processing pipeline includes extensive geoprocessing of the data. I’ll illustrate some of this but not dive too deep into the details.</a:t>
            </a:r>
          </a:p>
          <a:p>
            <a:endParaRPr lang="en-US" dirty="0"/>
          </a:p>
          <a:p>
            <a:r>
              <a:rPr lang="en-US" dirty="0"/>
              <a:t>As we saw on the maps, many of the pings show the truck traveling along a </a:t>
            </a:r>
            <a:r>
              <a:rPr lang="en-US" dirty="0" err="1"/>
              <a:t>highwau</a:t>
            </a:r>
            <a:r>
              <a:rPr lang="en-US" dirty="0"/>
              <a:t> corridor. The first step in the processing is to mark each ping that we think is the truck traveling along a highway. That is done by buffering the roads in the region and looking for all pings that fall within that buffer.</a:t>
            </a:r>
          </a:p>
          <a:p>
            <a:endParaRPr lang="en-US" dirty="0"/>
          </a:p>
          <a:p>
            <a:r>
              <a:rPr lang="en-US" dirty="0"/>
              <a:t>Secondly, we want to look for stop locations that are likely to be what we call intermediate stops. These are not for the purposes of making deliveries or pickups, but for things like rest stops and refueling. </a:t>
            </a:r>
          </a:p>
          <a:p>
            <a:endParaRPr lang="en-US" dirty="0"/>
          </a:p>
          <a:p>
            <a:r>
              <a:rPr lang="en-US" dirty="0"/>
              <a:t>We identified those locations using databases such as the EPA’s underground storage tank databases. The ping that’s were found in those locations were also tagged.</a:t>
            </a:r>
          </a:p>
          <a:p>
            <a:endParaRPr lang="en-US" dirty="0"/>
          </a:p>
          <a:p>
            <a:r>
              <a:rPr lang="en-US" dirty="0"/>
              <a:t>Then we are left with a series of data that is off the highway and not at rest areas. In amongst these records we look for times when the truck dwells. The dwell we are looking for is around 7 minutes, although that is dependent on the truck – if it is recording pings very frequently we can use a slightly shorter dwell of say 5 minutes.</a:t>
            </a:r>
          </a:p>
          <a:p>
            <a:endParaRPr lang="en-US" dirty="0"/>
          </a:p>
          <a:p>
            <a:r>
              <a:rPr lang="en-US" dirty="0"/>
              <a:t>If the truck does dwell in the same place for more than 7 minutes and its not on a highway or in a rest area, we’ve found a stop. We do this for the whole dataset and then collapse the data into a list of trips, from stop to stop.</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11</a:t>
            </a:fld>
            <a:endParaRPr lang="en-US"/>
          </a:p>
        </p:txBody>
      </p:sp>
    </p:spTree>
    <p:extLst>
      <p:ext uri="{BB962C8B-B14F-4D97-AF65-F5344CB8AC3E}">
        <p14:creationId xmlns:p14="http://schemas.microsoft.com/office/powerpoint/2010/main" val="4054313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p:cNvSpPr>
            <a:spLocks noGrp="1"/>
          </p:cNvSpPr>
          <p:nvPr>
            <p:ph type="body" sz="quarter" idx="10" hasCustomPrompt="1"/>
          </p:nvPr>
        </p:nvSpPr>
        <p:spPr>
          <a:xfrm>
            <a:off x="4346459" y="2950341"/>
            <a:ext cx="6584949" cy="934919"/>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cxnSp>
        <p:nvCxnSpPr>
          <p:cNvPr id="8" name="Straight Connector 7"/>
          <p:cNvCxnSpPr/>
          <p:nvPr userDrawn="1"/>
        </p:nvCxnSpPr>
        <p:spPr>
          <a:xfrm>
            <a:off x="4141097"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2" hasCustomPrompt="1"/>
          </p:nvPr>
        </p:nvSpPr>
        <p:spPr>
          <a:xfrm>
            <a:off x="4346459" y="4372054"/>
            <a:ext cx="6584949"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March 16, 2017</a:t>
            </a:fld>
            <a:endParaRPr lang="en-US" dirty="0"/>
          </a:p>
        </p:txBody>
      </p:sp>
      <p:sp>
        <p:nvSpPr>
          <p:cNvPr id="22" name="Content Placeholder 21"/>
          <p:cNvSpPr>
            <a:spLocks noGrp="1"/>
          </p:cNvSpPr>
          <p:nvPr>
            <p:ph sz="quarter" idx="13" hasCustomPrompt="1"/>
          </p:nvPr>
        </p:nvSpPr>
        <p:spPr>
          <a:xfrm>
            <a:off x="4345518" y="4116389"/>
            <a:ext cx="6584949" cy="255587"/>
          </a:xfrm>
        </p:spPr>
        <p:txBody>
          <a:bodyPr>
            <a:noAutofit/>
          </a:bodyPr>
          <a:lstStyle>
            <a:lvl1pPr marL="0" indent="0">
              <a:buNone/>
              <a:defRPr sz="140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689" y="3094355"/>
            <a:ext cx="3226024" cy="967548"/>
          </a:xfrm>
          <a:prstGeom prst="rect">
            <a:avLst/>
          </a:prstGeom>
        </p:spPr>
      </p:pic>
    </p:spTree>
    <p:extLst>
      <p:ext uri="{BB962C8B-B14F-4D97-AF65-F5344CB8AC3E}">
        <p14:creationId xmlns:p14="http://schemas.microsoft.com/office/powerpoint/2010/main" val="191994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9" name="Table Placeholder 8"/>
          <p:cNvSpPr>
            <a:spLocks noGrp="1"/>
          </p:cNvSpPr>
          <p:nvPr>
            <p:ph type="tbl" sz="quarter" idx="10"/>
          </p:nvPr>
        </p:nvSpPr>
        <p:spPr>
          <a:xfrm>
            <a:off x="789517" y="1420814"/>
            <a:ext cx="10792883" cy="4656137"/>
          </a:xfrm>
        </p:spPr>
        <p:txBody>
          <a:bodyPr>
            <a:noAutofit/>
          </a:bodyPr>
          <a:lstStyle>
            <a:lvl1pPr marL="344488" indent="-225425">
              <a:defRPr sz="1800">
                <a:solidFill>
                  <a:schemeClr val="tx2"/>
                </a:solidFill>
              </a:defRPr>
            </a:lvl1pPr>
          </a:lstStyle>
          <a:p>
            <a:r>
              <a:rPr lang="en-US"/>
              <a:t>Click icon to add table</a:t>
            </a:r>
            <a:endParaRPr lang="en-US" dirty="0"/>
          </a:p>
        </p:txBody>
      </p:sp>
    </p:spTree>
    <p:extLst>
      <p:ext uri="{BB962C8B-B14F-4D97-AF65-F5344CB8AC3E}">
        <p14:creationId xmlns:p14="http://schemas.microsoft.com/office/powerpoint/2010/main" val="58496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_white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12203288" cy="6864350"/>
          </a:xfrm>
          <a:prstGeom prst="rect">
            <a:avLst/>
          </a:prstGeom>
        </p:spPr>
      </p:pic>
      <p:cxnSp>
        <p:nvCxnSpPr>
          <p:cNvPr id="6" name="Straight Connector 5"/>
          <p:cNvCxnSpPr/>
          <p:nvPr userDrawn="1"/>
        </p:nvCxnSpPr>
        <p:spPr>
          <a:xfrm>
            <a:off x="2016433" y="2931665"/>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2145597" y="2931664"/>
            <a:ext cx="7407627" cy="1002195"/>
          </a:xfrm>
        </p:spPr>
        <p:txBody>
          <a:bodyPr anchor="ctr" anchorCtr="0">
            <a:noAutofit/>
          </a:bodyPr>
          <a:lstStyle>
            <a:lvl1pPr marL="0" indent="0">
              <a:buNone/>
              <a:defRPr sz="2800" b="1">
                <a:solidFill>
                  <a:srgbClr val="FFFFFF"/>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417" y="3161067"/>
            <a:ext cx="548640" cy="548640"/>
          </a:xfrm>
          <a:prstGeom prst="rect">
            <a:avLst/>
          </a:prstGeom>
        </p:spPr>
      </p:pic>
    </p:spTree>
    <p:extLst>
      <p:ext uri="{BB962C8B-B14F-4D97-AF65-F5344CB8AC3E}">
        <p14:creationId xmlns:p14="http://schemas.microsoft.com/office/powerpoint/2010/main" val="147847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12203288" cy="6864350"/>
          </a:xfrm>
          <a:prstGeom prst="rect">
            <a:avLst/>
          </a:prstGeom>
        </p:spPr>
      </p:pic>
      <p:sp>
        <p:nvSpPr>
          <p:cNvPr id="7" name="Rectangle 10"/>
          <p:cNvSpPr/>
          <p:nvPr userDrawn="1"/>
        </p:nvSpPr>
        <p:spPr>
          <a:xfrm>
            <a:off x="146082" y="2824745"/>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cxnSp>
        <p:nvCxnSpPr>
          <p:cNvPr id="6" name="Straight Connector 5"/>
          <p:cNvCxnSpPr/>
          <p:nvPr userDrawn="1"/>
        </p:nvCxnSpPr>
        <p:spPr>
          <a:xfrm>
            <a:off x="2016433" y="2931665"/>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2145597" y="2931664"/>
            <a:ext cx="7407627" cy="1002195"/>
          </a:xfrm>
        </p:spPr>
        <p:txBody>
          <a:bodyPr anchor="ctr" anchorCtr="0">
            <a:noAutofit/>
          </a:bodyPr>
          <a:lstStyle>
            <a:lvl1pPr marL="0" indent="0">
              <a:buNone/>
              <a:defRPr sz="2800" b="1">
                <a:solidFill>
                  <a:schemeClr val="tx2"/>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096" y="3034406"/>
            <a:ext cx="777357" cy="784831"/>
          </a:xfrm>
          <a:prstGeom prst="rect">
            <a:avLst/>
          </a:prstGeom>
        </p:spPr>
      </p:pic>
    </p:spTree>
    <p:extLst>
      <p:ext uri="{BB962C8B-B14F-4D97-AF65-F5344CB8AC3E}">
        <p14:creationId xmlns:p14="http://schemas.microsoft.com/office/powerpoint/2010/main" val="55296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act_Ma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4572"/>
            <a:ext cx="12253459" cy="6892571"/>
          </a:xfrm>
          <a:prstGeom prst="rect">
            <a:avLst/>
          </a:prstGeom>
        </p:spPr>
      </p:pic>
      <p:sp>
        <p:nvSpPr>
          <p:cNvPr id="8" name="Rounded Rectangle 7"/>
          <p:cNvSpPr/>
          <p:nvPr userDrawn="1"/>
        </p:nvSpPr>
        <p:spPr>
          <a:xfrm>
            <a:off x="-1" y="3756115"/>
            <a:ext cx="3603103"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9" name="TextBox 8"/>
          <p:cNvSpPr txBox="1"/>
          <p:nvPr userDrawn="1"/>
        </p:nvSpPr>
        <p:spPr>
          <a:xfrm>
            <a:off x="210591" y="4816174"/>
            <a:ext cx="3392512" cy="553998"/>
          </a:xfrm>
          <a:prstGeom prst="rect">
            <a:avLst/>
          </a:prstGeom>
          <a:noFill/>
        </p:spPr>
        <p:txBody>
          <a:bodyPr wrap="square" rtlCol="0">
            <a:noAutofit/>
          </a:bodyPr>
          <a:lstStyle/>
          <a:p>
            <a:pPr algn="ctr"/>
            <a:r>
              <a:rPr lang="en-US" sz="1600" b="1" spc="100" dirty="0" err="1">
                <a:solidFill>
                  <a:srgbClr val="FFFFFF"/>
                </a:solidFill>
                <a:latin typeface="Arial"/>
                <a:cs typeface="Arial"/>
              </a:rPr>
              <a:t>www.rsginc.com</a:t>
            </a:r>
            <a:endParaRPr lang="en-US" sz="1600" b="1" spc="100" dirty="0">
              <a:solidFill>
                <a:srgbClr val="FFFFFF"/>
              </a:solidFill>
              <a:latin typeface="Arial"/>
              <a:cs typeface="Arial"/>
            </a:endParaRPr>
          </a:p>
          <a:p>
            <a:pPr algn="ctr" defTabSz="914608">
              <a:tabLst>
                <a:tab pos="4665639" algn="l"/>
              </a:tabLst>
            </a:pPr>
            <a:endParaRPr lang="en-US" sz="1400" spc="100" dirty="0">
              <a:solidFill>
                <a:schemeClr val="bg1"/>
              </a:solidFill>
              <a:latin typeface="Arial"/>
              <a:cs typeface="Arial"/>
            </a:endParaRPr>
          </a:p>
        </p:txBody>
      </p:sp>
      <p:sp>
        <p:nvSpPr>
          <p:cNvPr id="11" name="TextBox 10"/>
          <p:cNvSpPr txBox="1"/>
          <p:nvPr userDrawn="1"/>
        </p:nvSpPr>
        <p:spPr>
          <a:xfrm>
            <a:off x="1405481" y="3926261"/>
            <a:ext cx="1741297" cy="655641"/>
          </a:xfrm>
          <a:prstGeom prst="rect">
            <a:avLst/>
          </a:prstGeom>
          <a:noFill/>
        </p:spPr>
        <p:txBody>
          <a:bodyPr wrap="square" rtlCol="0" anchor="ctr" anchorCtr="0">
            <a:noAutofit/>
          </a:bodyPr>
          <a:lstStyle/>
          <a:p>
            <a:r>
              <a:rPr lang="en-US" sz="2000" b="1" dirty="0">
                <a:solidFill>
                  <a:schemeClr val="tx2"/>
                </a:solidFill>
                <a:latin typeface="Arial"/>
                <a:cs typeface="Arial"/>
              </a:rPr>
              <a:t>Contacts</a:t>
            </a:r>
          </a:p>
        </p:txBody>
      </p:sp>
      <p:cxnSp>
        <p:nvCxnSpPr>
          <p:cNvPr id="12" name="Straight Connector 11"/>
          <p:cNvCxnSpPr/>
          <p:nvPr userDrawn="1"/>
        </p:nvCxnSpPr>
        <p:spPr>
          <a:xfrm>
            <a:off x="1368868" y="3926261"/>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5"/>
          <p:cNvSpPr>
            <a:spLocks noGrp="1"/>
          </p:cNvSpPr>
          <p:nvPr>
            <p:ph type="body" sz="quarter" idx="10" hasCustomPrompt="1"/>
          </p:nvPr>
        </p:nvSpPr>
        <p:spPr>
          <a:xfrm>
            <a:off x="4260851" y="3660775"/>
            <a:ext cx="5883627"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18" name="Text Placeholder 17"/>
          <p:cNvSpPr>
            <a:spLocks noGrp="1"/>
          </p:cNvSpPr>
          <p:nvPr>
            <p:ph type="body" sz="quarter" idx="11" hasCustomPrompt="1"/>
          </p:nvPr>
        </p:nvSpPr>
        <p:spPr>
          <a:xfrm>
            <a:off x="4260851" y="3888633"/>
            <a:ext cx="5884333" cy="222407"/>
          </a:xfrm>
        </p:spPr>
        <p:txBody>
          <a:bodyPr anchor="ctr" anchorCtr="0">
            <a:noAutofit/>
          </a:bodyPr>
          <a:lstStyle>
            <a:lvl1pPr marL="0" indent="0">
              <a:buNone/>
              <a:defRPr sz="1200">
                <a:solidFill>
                  <a:schemeClr val="bg2"/>
                </a:solidFill>
              </a:defRPr>
            </a:lvl1pPr>
          </a:lstStyle>
          <a:p>
            <a:pPr lvl="0"/>
            <a:r>
              <a:rPr lang="en-US" dirty="0"/>
              <a:t>TITLE</a:t>
            </a:r>
          </a:p>
        </p:txBody>
      </p:sp>
      <p:sp>
        <p:nvSpPr>
          <p:cNvPr id="20" name="Text Placeholder 19"/>
          <p:cNvSpPr>
            <a:spLocks noGrp="1"/>
          </p:cNvSpPr>
          <p:nvPr>
            <p:ph type="body" sz="quarter" idx="12" hasCustomPrompt="1"/>
          </p:nvPr>
        </p:nvSpPr>
        <p:spPr>
          <a:xfrm>
            <a:off x="4260851" y="4196179"/>
            <a:ext cx="5884333"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1" name="Text Placeholder 15"/>
          <p:cNvSpPr>
            <a:spLocks noGrp="1"/>
          </p:cNvSpPr>
          <p:nvPr>
            <p:ph type="body" sz="quarter" idx="13" hasCustomPrompt="1"/>
          </p:nvPr>
        </p:nvSpPr>
        <p:spPr>
          <a:xfrm>
            <a:off x="4262263" y="5118127"/>
            <a:ext cx="5883627"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22" name="Text Placeholder 17"/>
          <p:cNvSpPr>
            <a:spLocks noGrp="1"/>
          </p:cNvSpPr>
          <p:nvPr>
            <p:ph type="body" sz="quarter" idx="14" hasCustomPrompt="1"/>
          </p:nvPr>
        </p:nvSpPr>
        <p:spPr>
          <a:xfrm>
            <a:off x="4262262" y="5319213"/>
            <a:ext cx="5884333" cy="295275"/>
          </a:xfrm>
        </p:spPr>
        <p:txBody>
          <a:bodyPr>
            <a:noAutofit/>
          </a:bodyPr>
          <a:lstStyle>
            <a:lvl1pPr marL="0" indent="0">
              <a:buNone/>
              <a:defRPr sz="1200">
                <a:solidFill>
                  <a:schemeClr val="bg2"/>
                </a:solidFill>
              </a:defRPr>
            </a:lvl1pPr>
          </a:lstStyle>
          <a:p>
            <a:pPr lvl="0"/>
            <a:r>
              <a:rPr lang="en-US" dirty="0"/>
              <a:t>TITLE</a:t>
            </a:r>
          </a:p>
        </p:txBody>
      </p:sp>
      <p:sp>
        <p:nvSpPr>
          <p:cNvPr id="23" name="Text Placeholder 19"/>
          <p:cNvSpPr>
            <a:spLocks noGrp="1"/>
          </p:cNvSpPr>
          <p:nvPr>
            <p:ph type="body" sz="quarter" idx="15" hasCustomPrompt="1"/>
          </p:nvPr>
        </p:nvSpPr>
        <p:spPr>
          <a:xfrm>
            <a:off x="4262263" y="5700264"/>
            <a:ext cx="5884333"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724" y="3930584"/>
            <a:ext cx="625021" cy="63103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690" y="-203568"/>
            <a:ext cx="6367014" cy="4919965"/>
          </a:xfrm>
          <a:prstGeom prst="rect">
            <a:avLst/>
          </a:prstGeom>
        </p:spPr>
      </p:pic>
    </p:spTree>
    <p:extLst>
      <p:ext uri="{BB962C8B-B14F-4D97-AF65-F5344CB8AC3E}">
        <p14:creationId xmlns:p14="http://schemas.microsoft.com/office/powerpoint/2010/main" val="947658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4572"/>
            <a:ext cx="12253459" cy="6892571"/>
          </a:xfrm>
          <a:prstGeom prst="rect">
            <a:avLst/>
          </a:prstGeom>
        </p:spPr>
      </p:pic>
      <p:sp>
        <p:nvSpPr>
          <p:cNvPr id="15" name="Rounded Rectangle 14"/>
          <p:cNvSpPr/>
          <p:nvPr userDrawn="1"/>
        </p:nvSpPr>
        <p:spPr>
          <a:xfrm>
            <a:off x="-1" y="998396"/>
            <a:ext cx="3603103" cy="999738"/>
          </a:xfrm>
          <a:prstGeom prst="roundRect">
            <a:avLst>
              <a:gd name="adj" fmla="val 954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9" name="TextBox 18"/>
          <p:cNvSpPr txBox="1"/>
          <p:nvPr userDrawn="1"/>
        </p:nvSpPr>
        <p:spPr>
          <a:xfrm>
            <a:off x="1405480" y="1193291"/>
            <a:ext cx="1805581" cy="655641"/>
          </a:xfrm>
          <a:prstGeom prst="rect">
            <a:avLst/>
          </a:prstGeom>
          <a:noFill/>
        </p:spPr>
        <p:txBody>
          <a:bodyPr wrap="square" rtlCol="0" anchor="ctr" anchorCtr="0">
            <a:noAutofit/>
          </a:bodyPr>
          <a:lstStyle/>
          <a:p>
            <a:r>
              <a:rPr lang="en-US" sz="2000" b="1" dirty="0">
                <a:solidFill>
                  <a:schemeClr val="tx2"/>
                </a:solidFill>
                <a:latin typeface="Arial"/>
                <a:cs typeface="Arial"/>
              </a:rPr>
              <a:t>Contacts</a:t>
            </a:r>
          </a:p>
        </p:txBody>
      </p:sp>
      <p:cxnSp>
        <p:nvCxnSpPr>
          <p:cNvPr id="24" name="Straight Connector 23"/>
          <p:cNvCxnSpPr/>
          <p:nvPr userDrawn="1"/>
        </p:nvCxnSpPr>
        <p:spPr>
          <a:xfrm>
            <a:off x="1368868" y="1193291"/>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454677" y="1994315"/>
            <a:ext cx="3025953" cy="584776"/>
          </a:xfrm>
          <a:prstGeom prst="rect">
            <a:avLst/>
          </a:prstGeom>
          <a:noFill/>
        </p:spPr>
        <p:txBody>
          <a:bodyPr wrap="square" rtlCol="0">
            <a:noAutofit/>
          </a:bodyPr>
          <a:lstStyle/>
          <a:p>
            <a:pPr algn="ctr"/>
            <a:r>
              <a:rPr lang="en-US" sz="1800" b="1" spc="100" dirty="0" err="1">
                <a:solidFill>
                  <a:srgbClr val="FFFFFF"/>
                </a:solidFill>
                <a:latin typeface="Arial"/>
                <a:cs typeface="Arial"/>
              </a:rPr>
              <a:t>www.rsginc.com</a:t>
            </a:r>
            <a:endParaRPr lang="en-US" sz="1800" b="1" spc="100" dirty="0">
              <a:solidFill>
                <a:srgbClr val="FFFFFF"/>
              </a:solidFill>
              <a:latin typeface="Arial"/>
              <a:cs typeface="Arial"/>
            </a:endParaRPr>
          </a:p>
          <a:p>
            <a:pPr algn="ctr" defTabSz="914608">
              <a:tabLst>
                <a:tab pos="4665639" algn="l"/>
              </a:tabLst>
            </a:pPr>
            <a:endParaRPr lang="en-US" sz="1400" spc="100" dirty="0">
              <a:solidFill>
                <a:schemeClr val="bg1"/>
              </a:solidFill>
              <a:latin typeface="Arial"/>
              <a:cs typeface="Arial"/>
            </a:endParaRPr>
          </a:p>
        </p:txBody>
      </p:sp>
      <p:sp>
        <p:nvSpPr>
          <p:cNvPr id="26" name="Text Placeholder 15"/>
          <p:cNvSpPr>
            <a:spLocks noGrp="1"/>
          </p:cNvSpPr>
          <p:nvPr>
            <p:ph type="body" sz="quarter" idx="10" hasCustomPrompt="1"/>
          </p:nvPr>
        </p:nvSpPr>
        <p:spPr>
          <a:xfrm>
            <a:off x="4260851" y="1233489"/>
            <a:ext cx="5883627"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27" name="Text Placeholder 17"/>
          <p:cNvSpPr>
            <a:spLocks noGrp="1"/>
          </p:cNvSpPr>
          <p:nvPr>
            <p:ph type="body" sz="quarter" idx="11" hasCustomPrompt="1"/>
          </p:nvPr>
        </p:nvSpPr>
        <p:spPr>
          <a:xfrm>
            <a:off x="4260851" y="1461346"/>
            <a:ext cx="5884333" cy="222407"/>
          </a:xfrm>
        </p:spPr>
        <p:txBody>
          <a:bodyPr anchor="ctr" anchorCtr="0">
            <a:noAutofit/>
          </a:bodyPr>
          <a:lstStyle>
            <a:lvl1pPr marL="0" indent="0">
              <a:buNone/>
              <a:defRPr sz="1200">
                <a:solidFill>
                  <a:srgbClr val="F68B1F"/>
                </a:solidFill>
              </a:defRPr>
            </a:lvl1pPr>
          </a:lstStyle>
          <a:p>
            <a:pPr lvl="0"/>
            <a:r>
              <a:rPr lang="en-US" dirty="0"/>
              <a:t>TITLE</a:t>
            </a:r>
          </a:p>
        </p:txBody>
      </p:sp>
      <p:sp>
        <p:nvSpPr>
          <p:cNvPr id="28" name="Text Placeholder 19"/>
          <p:cNvSpPr>
            <a:spLocks noGrp="1"/>
          </p:cNvSpPr>
          <p:nvPr>
            <p:ph type="body" sz="quarter" idx="12" hasCustomPrompt="1"/>
          </p:nvPr>
        </p:nvSpPr>
        <p:spPr>
          <a:xfrm>
            <a:off x="4260851" y="1768891"/>
            <a:ext cx="5884333"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9" name="Text Placeholder 15"/>
          <p:cNvSpPr>
            <a:spLocks noGrp="1"/>
          </p:cNvSpPr>
          <p:nvPr>
            <p:ph type="body" sz="quarter" idx="13" hasCustomPrompt="1"/>
          </p:nvPr>
        </p:nvSpPr>
        <p:spPr>
          <a:xfrm>
            <a:off x="4262263" y="2690840"/>
            <a:ext cx="5883627"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30" name="Text Placeholder 17"/>
          <p:cNvSpPr>
            <a:spLocks noGrp="1"/>
          </p:cNvSpPr>
          <p:nvPr>
            <p:ph type="body" sz="quarter" idx="14" hasCustomPrompt="1"/>
          </p:nvPr>
        </p:nvSpPr>
        <p:spPr>
          <a:xfrm>
            <a:off x="4262262" y="2891926"/>
            <a:ext cx="5884333" cy="295275"/>
          </a:xfrm>
        </p:spPr>
        <p:txBody>
          <a:bodyPr>
            <a:noAutofit/>
          </a:bodyPr>
          <a:lstStyle>
            <a:lvl1pPr marL="0" indent="0">
              <a:buNone/>
              <a:defRPr sz="1200">
                <a:solidFill>
                  <a:srgbClr val="F68B1F"/>
                </a:solidFill>
              </a:defRPr>
            </a:lvl1pPr>
          </a:lstStyle>
          <a:p>
            <a:pPr lvl="0"/>
            <a:r>
              <a:rPr lang="en-US" dirty="0"/>
              <a:t>TITLE</a:t>
            </a:r>
          </a:p>
        </p:txBody>
      </p:sp>
      <p:sp>
        <p:nvSpPr>
          <p:cNvPr id="31" name="Text Placeholder 19"/>
          <p:cNvSpPr>
            <a:spLocks noGrp="1"/>
          </p:cNvSpPr>
          <p:nvPr>
            <p:ph type="body" sz="quarter" idx="15" hasCustomPrompt="1"/>
          </p:nvPr>
        </p:nvSpPr>
        <p:spPr>
          <a:xfrm>
            <a:off x="4262263" y="3272977"/>
            <a:ext cx="5884333"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9706" y="1168264"/>
            <a:ext cx="674290" cy="680773"/>
          </a:xfrm>
          <a:prstGeom prst="rect">
            <a:avLst/>
          </a:prstGeom>
        </p:spPr>
      </p:pic>
    </p:spTree>
    <p:extLst>
      <p:ext uri="{BB962C8B-B14F-4D97-AF65-F5344CB8AC3E}">
        <p14:creationId xmlns:p14="http://schemas.microsoft.com/office/powerpoint/2010/main" val="1776648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This is the RSG Palette</a:t>
            </a:r>
          </a:p>
        </p:txBody>
      </p:sp>
      <p:sp>
        <p:nvSpPr>
          <p:cNvPr id="3" name="Text Placeholder 5"/>
          <p:cNvSpPr>
            <a:spLocks noGrp="1"/>
          </p:cNvSpPr>
          <p:nvPr>
            <p:ph type="body" sz="quarter" idx="10"/>
          </p:nvPr>
        </p:nvSpPr>
        <p:spPr>
          <a:xfrm>
            <a:off x="790221" y="1454150"/>
            <a:ext cx="10792179" cy="1143000"/>
          </a:xfrm>
        </p:spPr>
        <p:txBody>
          <a:bodyPr/>
          <a:lstStyle>
            <a:lvl1pPr marL="0" indent="0">
              <a:buNone/>
              <a:defRPr sz="1800">
                <a:solidFill>
                  <a:schemeClr val="bg1">
                    <a:lumMod val="50000"/>
                  </a:schemeClr>
                </a:solidFill>
              </a:defRPr>
            </a:lvl1pPr>
          </a:lstStyle>
          <a:p>
            <a:pPr lvl="0"/>
            <a:r>
              <a:rPr lang="en-US"/>
              <a:t>Click to edit Master text styles</a:t>
            </a:r>
          </a:p>
        </p:txBody>
      </p:sp>
      <p:grpSp>
        <p:nvGrpSpPr>
          <p:cNvPr id="4" name="Group 3"/>
          <p:cNvGrpSpPr/>
          <p:nvPr userDrawn="1"/>
        </p:nvGrpSpPr>
        <p:grpSpPr>
          <a:xfrm>
            <a:off x="965860" y="2968830"/>
            <a:ext cx="9626931" cy="1840676"/>
            <a:chOff x="724395" y="2968830"/>
            <a:chExt cx="7220198" cy="1318161"/>
          </a:xfrm>
        </p:grpSpPr>
        <p:sp>
          <p:nvSpPr>
            <p:cNvPr id="5" name="Rectangle 4"/>
            <p:cNvSpPr/>
            <p:nvPr/>
          </p:nvSpPr>
          <p:spPr>
            <a:xfrm>
              <a:off x="724395" y="2968830"/>
              <a:ext cx="1472540" cy="13181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2315689" y="2968830"/>
              <a:ext cx="1472540" cy="13181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3906983" y="2968830"/>
              <a:ext cx="593765" cy="10094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4595752" y="2968830"/>
              <a:ext cx="593765" cy="100940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p:nvSpPr>
          <p:spPr>
            <a:xfrm>
              <a:off x="5272646" y="2968830"/>
              <a:ext cx="593765" cy="10094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p:nvSpPr>
          <p:spPr>
            <a:xfrm>
              <a:off x="5961415" y="2968830"/>
              <a:ext cx="593765" cy="100940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6650184" y="2968830"/>
              <a:ext cx="593765" cy="100940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7350828" y="2968830"/>
              <a:ext cx="593765" cy="10094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p:nvSpPr>
          <p:spPr>
            <a:xfrm>
              <a:off x="3906984" y="4085111"/>
              <a:ext cx="1282534" cy="20188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p:nvSpPr>
          <p:spPr>
            <a:xfrm>
              <a:off x="5296399" y="4085111"/>
              <a:ext cx="1282534" cy="20188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p:nvSpPr>
          <p:spPr>
            <a:xfrm>
              <a:off x="6650184" y="4085111"/>
              <a:ext cx="1282534" cy="20188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6" name="TextBox 15"/>
          <p:cNvSpPr txBox="1"/>
          <p:nvPr userDrawn="1"/>
        </p:nvSpPr>
        <p:spPr>
          <a:xfrm>
            <a:off x="839193" y="4785758"/>
            <a:ext cx="4085112" cy="307777"/>
          </a:xfrm>
          <a:prstGeom prst="rect">
            <a:avLst/>
          </a:prstGeom>
          <a:noFill/>
        </p:spPr>
        <p:txBody>
          <a:bodyPr wrap="square" rtlCol="0">
            <a:spAutoFit/>
          </a:bodyPr>
          <a:lstStyle/>
          <a:p>
            <a:r>
              <a:rPr lang="en-US" sz="1400" dirty="0">
                <a:solidFill>
                  <a:schemeClr val="tx2"/>
                </a:solidFill>
              </a:rPr>
              <a:t>main colors</a:t>
            </a:r>
          </a:p>
        </p:txBody>
      </p:sp>
      <p:sp>
        <p:nvSpPr>
          <p:cNvPr id="17" name="TextBox 16"/>
          <p:cNvSpPr txBox="1"/>
          <p:nvPr userDrawn="1"/>
        </p:nvSpPr>
        <p:spPr>
          <a:xfrm>
            <a:off x="6491845" y="2701036"/>
            <a:ext cx="4085112" cy="261610"/>
          </a:xfrm>
          <a:prstGeom prst="rect">
            <a:avLst/>
          </a:prstGeom>
          <a:noFill/>
        </p:spPr>
        <p:txBody>
          <a:bodyPr wrap="square" rtlCol="0">
            <a:spAutoFit/>
          </a:bodyPr>
          <a:lstStyle/>
          <a:p>
            <a:pPr algn="r"/>
            <a:r>
              <a:rPr lang="en-US" sz="1100" dirty="0">
                <a:solidFill>
                  <a:schemeClr val="tx2"/>
                </a:solidFill>
              </a:rPr>
              <a:t>Pop/accent colors</a:t>
            </a:r>
          </a:p>
        </p:txBody>
      </p:sp>
      <p:sp>
        <p:nvSpPr>
          <p:cNvPr id="18" name="TextBox 17"/>
          <p:cNvSpPr txBox="1"/>
          <p:nvPr userDrawn="1"/>
        </p:nvSpPr>
        <p:spPr>
          <a:xfrm>
            <a:off x="5668488" y="4833257"/>
            <a:ext cx="4908469" cy="261610"/>
          </a:xfrm>
          <a:prstGeom prst="rect">
            <a:avLst/>
          </a:prstGeom>
          <a:noFill/>
        </p:spPr>
        <p:txBody>
          <a:bodyPr wrap="square" rtlCol="0">
            <a:spAutoFit/>
          </a:bodyPr>
          <a:lstStyle/>
          <a:p>
            <a:pPr algn="r"/>
            <a:r>
              <a:rPr lang="en-US" sz="1100" dirty="0">
                <a:solidFill>
                  <a:schemeClr val="tx2"/>
                </a:solidFill>
              </a:rPr>
              <a:t>Neutrals of grey and light warm yellow</a:t>
            </a:r>
          </a:p>
        </p:txBody>
      </p:sp>
    </p:spTree>
    <p:extLst>
      <p:ext uri="{BB962C8B-B14F-4D97-AF65-F5344CB8AC3E}">
        <p14:creationId xmlns:p14="http://schemas.microsoft.com/office/powerpoint/2010/main" val="315751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2" y="6381750"/>
            <a:ext cx="1058333" cy="476250"/>
          </a:xfrm>
          <a:prstGeom prst="rect">
            <a:avLst/>
          </a:prstGeom>
          <a:ln/>
        </p:spPr>
        <p:txBody>
          <a:bodyPr/>
          <a:lstStyle>
            <a:lvl1pPr>
              <a:defRPr/>
            </a:lvl1pPr>
          </a:lstStyle>
          <a:p>
            <a:pPr>
              <a:defRPr/>
            </a:pPr>
            <a:fld id="{687A31B3-24B2-42A6-BBAA-A894B693E101}" type="slidenum">
              <a:rPr lang="en-US"/>
              <a:pPr>
                <a:defRPr/>
              </a:pPr>
              <a:t>‹#›</a:t>
            </a:fld>
            <a:endParaRPr lang="en-US" dirty="0"/>
          </a:p>
        </p:txBody>
      </p:sp>
    </p:spTree>
    <p:extLst>
      <p:ext uri="{BB962C8B-B14F-4D97-AF65-F5344CB8AC3E}">
        <p14:creationId xmlns:p14="http://schemas.microsoft.com/office/powerpoint/2010/main" val="250017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rey cov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246"/>
          <a:stretch/>
        </p:blipFill>
        <p:spPr>
          <a:xfrm>
            <a:off x="146082" y="160867"/>
            <a:ext cx="11887200" cy="6536263"/>
          </a:xfrm>
          <a:prstGeom prst="rect">
            <a:avLst/>
          </a:prstGeom>
        </p:spPr>
      </p:pic>
      <p:sp>
        <p:nvSpPr>
          <p:cNvPr id="10" name="Rectangle 10"/>
          <p:cNvSpPr/>
          <p:nvPr userDrawn="1"/>
        </p:nvSpPr>
        <p:spPr>
          <a:xfrm>
            <a:off x="146082" y="2824745"/>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0" hasCustomPrompt="1"/>
          </p:nvPr>
        </p:nvSpPr>
        <p:spPr>
          <a:xfrm>
            <a:off x="4346459" y="2950341"/>
            <a:ext cx="6584949" cy="91610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cxnSp>
        <p:nvCxnSpPr>
          <p:cNvPr id="8" name="Straight Connector 7"/>
          <p:cNvCxnSpPr/>
          <p:nvPr userDrawn="1"/>
        </p:nvCxnSpPr>
        <p:spPr>
          <a:xfrm>
            <a:off x="4141097"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346459" y="4076096"/>
            <a:ext cx="6584949" cy="290286"/>
          </a:xfrm>
        </p:spPr>
        <p:txBody>
          <a:bodyPr anchor="ctr" anchorCtr="0">
            <a:noAutofit/>
          </a:bodyPr>
          <a:lstStyle>
            <a:lvl1pPr marL="0" indent="0">
              <a:buNone/>
              <a:defRPr sz="1400">
                <a:solidFill>
                  <a:srgbClr val="FFFFFF"/>
                </a:solidFill>
              </a:defRPr>
            </a:lvl1pPr>
            <a:lvl2pPr marL="457200" indent="0">
              <a:buNone/>
              <a:defRPr sz="1200">
                <a:solidFill>
                  <a:schemeClr val="bg2"/>
                </a:solidFill>
              </a:defRPr>
            </a:lvl2pPr>
          </a:lstStyle>
          <a:p>
            <a:pPr lvl="0"/>
            <a:r>
              <a:rPr lang="en-US" dirty="0"/>
              <a:t>CLICK TO EDIT MASTER TEXT STYLES</a:t>
            </a:r>
          </a:p>
        </p:txBody>
      </p:sp>
      <p:sp>
        <p:nvSpPr>
          <p:cNvPr id="19" name="Text Placeholder 18"/>
          <p:cNvSpPr>
            <a:spLocks noGrp="1"/>
          </p:cNvSpPr>
          <p:nvPr>
            <p:ph type="body" sz="quarter" idx="12" hasCustomPrompt="1"/>
          </p:nvPr>
        </p:nvSpPr>
        <p:spPr>
          <a:xfrm>
            <a:off x="4346459" y="4372054"/>
            <a:ext cx="6584949"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March 16, 2017</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073" y="3018531"/>
            <a:ext cx="2895895" cy="868536"/>
          </a:xfrm>
          <a:prstGeom prst="rect">
            <a:avLst/>
          </a:prstGeom>
        </p:spPr>
      </p:pic>
    </p:spTree>
    <p:extLst>
      <p:ext uri="{BB962C8B-B14F-4D97-AF65-F5344CB8AC3E}">
        <p14:creationId xmlns:p14="http://schemas.microsoft.com/office/powerpoint/2010/main" val="123232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cov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31644" b="-4619"/>
          <a:stretch/>
        </p:blipFill>
        <p:spPr>
          <a:xfrm>
            <a:off x="210589" y="194732"/>
            <a:ext cx="11785600" cy="5757335"/>
          </a:xfrm>
          <a:prstGeom prst="rect">
            <a:avLst/>
          </a:prstGeom>
        </p:spPr>
      </p:pic>
      <p:sp>
        <p:nvSpPr>
          <p:cNvPr id="11" name="Rectangle 10"/>
          <p:cNvSpPr/>
          <p:nvPr userDrawn="1"/>
        </p:nvSpPr>
        <p:spPr>
          <a:xfrm>
            <a:off x="210589" y="4755511"/>
            <a:ext cx="11785600" cy="193192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10"/>
          <p:cNvSpPr/>
          <p:nvPr userDrawn="1"/>
        </p:nvSpPr>
        <p:spPr>
          <a:xfrm>
            <a:off x="146082" y="4054971"/>
            <a:ext cx="10941740"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0" hasCustomPrompt="1"/>
          </p:nvPr>
        </p:nvSpPr>
        <p:spPr>
          <a:xfrm>
            <a:off x="4327644" y="4198682"/>
            <a:ext cx="6584949" cy="90013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cxnSp>
        <p:nvCxnSpPr>
          <p:cNvPr id="8" name="Straight Connector 7"/>
          <p:cNvCxnSpPr/>
          <p:nvPr userDrawn="1"/>
        </p:nvCxnSpPr>
        <p:spPr>
          <a:xfrm>
            <a:off x="4141097" y="4198682"/>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4327644" y="5324438"/>
            <a:ext cx="6584949" cy="290286"/>
          </a:xfrm>
        </p:spPr>
        <p:txBody>
          <a:bodyPr anchor="ctr" anchorCtr="0">
            <a:noAutofit/>
          </a:bodyPr>
          <a:lstStyle>
            <a:lvl1pPr marL="0" indent="0">
              <a:buNone/>
              <a:defRPr sz="1400">
                <a:solidFill>
                  <a:schemeClr val="bg1"/>
                </a:solidFill>
              </a:defRPr>
            </a:lvl1pPr>
            <a:lvl2pPr marL="457200" indent="0">
              <a:buNone/>
              <a:defRPr sz="1200">
                <a:solidFill>
                  <a:schemeClr val="bg2"/>
                </a:solidFill>
              </a:defRPr>
            </a:lvl2pPr>
          </a:lstStyle>
          <a:p>
            <a:pPr lvl="0"/>
            <a:r>
              <a:rPr lang="en-US" dirty="0"/>
              <a:t>CLICK TO EDIT MASTER TEXT STYLES</a:t>
            </a:r>
          </a:p>
        </p:txBody>
      </p:sp>
      <p:sp>
        <p:nvSpPr>
          <p:cNvPr id="19" name="Text Placeholder 18"/>
          <p:cNvSpPr>
            <a:spLocks noGrp="1"/>
          </p:cNvSpPr>
          <p:nvPr>
            <p:ph type="body" sz="quarter" idx="12" hasCustomPrompt="1"/>
          </p:nvPr>
        </p:nvSpPr>
        <p:spPr>
          <a:xfrm>
            <a:off x="4327644" y="5620396"/>
            <a:ext cx="6584949"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March 16, 2017</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563" y="4237277"/>
            <a:ext cx="2960314" cy="887856"/>
          </a:xfrm>
          <a:prstGeom prst="rect">
            <a:avLst/>
          </a:prstGeom>
        </p:spPr>
      </p:pic>
    </p:spTree>
    <p:extLst>
      <p:ext uri="{BB962C8B-B14F-4D97-AF65-F5344CB8AC3E}">
        <p14:creationId xmlns:p14="http://schemas.microsoft.com/office/powerpoint/2010/main" val="124427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789517" y="1436689"/>
            <a:ext cx="10792883" cy="4370387"/>
          </a:xfrm>
        </p:spPr>
        <p:txBody>
          <a:bodyPr/>
          <a:lstStyle>
            <a:lvl1pPr>
              <a:defRPr sz="2800">
                <a:solidFill>
                  <a:schemeClr val="tx2"/>
                </a:solidFill>
              </a:defRPr>
            </a:lvl1pPr>
            <a:lvl2pPr>
              <a:defRPr sz="24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56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grey intr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2"/>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790221" y="1454150"/>
            <a:ext cx="10792179" cy="1143000"/>
          </a:xfrm>
        </p:spPr>
        <p:txBody>
          <a:bodyPr>
            <a:noAutofit/>
          </a:bodyPr>
          <a:lstStyle>
            <a:lvl1pPr marL="0" indent="0">
              <a:lnSpc>
                <a:spcPct val="100000"/>
              </a:lnSpc>
              <a:buNone/>
              <a:defRPr sz="1800">
                <a:solidFill>
                  <a:schemeClr val="tx2"/>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1" hasCustomPrompt="1"/>
          </p:nvPr>
        </p:nvSpPr>
        <p:spPr>
          <a:xfrm>
            <a:off x="790221" y="2724150"/>
            <a:ext cx="10792179" cy="3005138"/>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8741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245120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4" name="Picture Placeholder 3"/>
          <p:cNvSpPr>
            <a:spLocks noGrp="1"/>
          </p:cNvSpPr>
          <p:nvPr>
            <p:ph type="pic" sz="quarter" idx="10" hasCustomPrompt="1"/>
          </p:nvPr>
        </p:nvSpPr>
        <p:spPr>
          <a:xfrm>
            <a:off x="789517" y="1533526"/>
            <a:ext cx="10792883" cy="1928813"/>
          </a:xfrm>
        </p:spPr>
        <p:txBody>
          <a:bodyPr>
            <a:noAutofit/>
          </a:bodyPr>
          <a:lstStyle>
            <a:lvl1pPr>
              <a:defRPr sz="1800"/>
            </a:lvl1pPr>
          </a:lstStyle>
          <a:p>
            <a:r>
              <a:rPr lang="en-US" dirty="0"/>
              <a:t>Click to add photo</a:t>
            </a:r>
          </a:p>
        </p:txBody>
      </p:sp>
      <p:sp>
        <p:nvSpPr>
          <p:cNvPr id="5" name="Text Placeholder 10"/>
          <p:cNvSpPr>
            <a:spLocks noGrp="1"/>
          </p:cNvSpPr>
          <p:nvPr>
            <p:ph type="body" sz="quarter" idx="11" hasCustomPrompt="1"/>
          </p:nvPr>
        </p:nvSpPr>
        <p:spPr>
          <a:xfrm>
            <a:off x="790221" y="3636670"/>
            <a:ext cx="10792179" cy="2496961"/>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499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000" b="1">
                <a:solidFill>
                  <a:srgbClr val="F68B1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Autofit/>
          </a:bodyPr>
          <a:lstStyle>
            <a:lvl1pPr marL="231775" indent="-231775">
              <a:defRPr sz="1800"/>
            </a:lvl1pPr>
            <a:lvl2pPr marL="688975" indent="-231775">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marL="2317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4pPr>
            <a:lvl5pPr algn="l" defTabSz="457200" rtl="0" eaLnBrk="1" latinLnBrk="0" hangingPunct="1">
              <a:spcBef>
                <a:spcPct val="20000"/>
              </a:spcBef>
              <a:buFont typeface="Arial"/>
              <a:defRPr lang="en-US" sz="1800" kern="1200" dirty="0">
                <a:solidFill>
                  <a:schemeClr val="tx1">
                    <a:lumMod val="65000"/>
                    <a:lumOff val="35000"/>
                  </a:schemeClr>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282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5" name="Text Placeholder 4"/>
          <p:cNvSpPr>
            <a:spLocks noGrp="1"/>
          </p:cNvSpPr>
          <p:nvPr>
            <p:ph type="body" sz="quarter" idx="3"/>
          </p:nvPr>
        </p:nvSpPr>
        <p:spPr>
          <a:xfrm>
            <a:off x="4390125" y="1535113"/>
            <a:ext cx="7192276" cy="639762"/>
          </a:xfrm>
        </p:spPr>
        <p:txBody>
          <a:bodyPr anchor="t" anchorCtr="0">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4390124" y="2174875"/>
            <a:ext cx="7192277" cy="3951288"/>
          </a:xfrm>
        </p:spPr>
        <p:txBody>
          <a:bodyPr>
            <a:noAutofit/>
          </a:bodyPr>
          <a:lstStyle>
            <a:lvl1pPr marL="346075" indent="-230188" algn="l" defTabSz="457200" rtl="0" eaLnBrk="1" latinLnBrk="0" hangingPunct="1">
              <a:spcBef>
                <a:spcPct val="20000"/>
              </a:spcBef>
              <a:buFont typeface="Arial"/>
              <a:defRPr lang="en-US" sz="1800" kern="1200" dirty="0" smtClean="0">
                <a:solidFill>
                  <a:schemeClr val="tx2"/>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2"/>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2"/>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2"/>
                </a:solidFill>
                <a:latin typeface="+mn-lt"/>
                <a:ea typeface="+mn-ea"/>
                <a:cs typeface="+mn-cs"/>
              </a:defRPr>
            </a:lvl4pPr>
            <a:lvl5pPr algn="l" defTabSz="457200" rtl="0" eaLnBrk="1" latinLnBrk="0" hangingPunct="1">
              <a:spcBef>
                <a:spcPct val="20000"/>
              </a:spcBef>
              <a:buFont typeface="Arial"/>
              <a:defRPr lang="en-US" sz="1800" kern="1200" dirty="0">
                <a:solidFill>
                  <a:schemeClr val="tx2"/>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hasCustomPrompt="1"/>
          </p:nvPr>
        </p:nvSpPr>
        <p:spPr>
          <a:xfrm>
            <a:off x="789519" y="1535113"/>
            <a:ext cx="3437544" cy="4591050"/>
          </a:xfrm>
        </p:spPr>
        <p:txBody>
          <a:bodyPr>
            <a:noAutofit/>
          </a:bodyPr>
          <a:lstStyle>
            <a:lvl1pPr marL="344488" indent="-225425">
              <a:defRPr sz="1800"/>
            </a:lvl1pPr>
          </a:lstStyle>
          <a:p>
            <a:r>
              <a:rPr lang="en-US" dirty="0"/>
              <a:t>Click to add photo</a:t>
            </a:r>
          </a:p>
        </p:txBody>
      </p:sp>
    </p:spTree>
    <p:extLst>
      <p:ext uri="{BB962C8B-B14F-4D97-AF65-F5344CB8AC3E}">
        <p14:creationId xmlns:p14="http://schemas.microsoft.com/office/powerpoint/2010/main" val="20252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0222" y="274638"/>
            <a:ext cx="10792177" cy="9607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09600" y="1600202"/>
            <a:ext cx="10972800" cy="440266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636077" y="275704"/>
            <a:ext cx="0" cy="959662"/>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 y="6129795"/>
            <a:ext cx="12191999" cy="89537"/>
            <a:chOff x="1" y="6276051"/>
            <a:chExt cx="9143999" cy="89537"/>
          </a:xfrm>
        </p:grpSpPr>
        <p:cxnSp>
          <p:nvCxnSpPr>
            <p:cNvPr id="11" name="Straight Connector 10"/>
            <p:cNvCxnSpPr/>
            <p:nvPr/>
          </p:nvCxnSpPr>
          <p:spPr>
            <a:xfrm flipH="1">
              <a:off x="1" y="6365588"/>
              <a:ext cx="856543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8565431" y="6276051"/>
              <a:ext cx="95250"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660681" y="6276051"/>
              <a:ext cx="81015"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1696" y="6365588"/>
              <a:ext cx="402304"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1276344" y="6312469"/>
            <a:ext cx="508000" cy="230832"/>
          </a:xfrm>
          <a:prstGeom prst="rect">
            <a:avLst/>
          </a:prstGeom>
          <a:noFill/>
        </p:spPr>
        <p:txBody>
          <a:bodyPr wrap="square" rtlCol="0" anchor="ctr" anchorCtr="1">
            <a:spAutoFit/>
          </a:bodyPr>
          <a:lstStyle/>
          <a:p>
            <a:pPr algn="r"/>
            <a:fld id="{6AFB2962-CD7A-BA4A-83EB-E335D01B9653}" type="slidenum">
              <a:rPr lang="en-US" sz="900" smtClean="0">
                <a:solidFill>
                  <a:schemeClr val="tx2"/>
                </a:solidFill>
              </a:rPr>
              <a:pPr algn="r"/>
              <a:t>‹#›</a:t>
            </a:fld>
            <a:endParaRPr lang="en-US" sz="900" dirty="0">
              <a:solidFill>
                <a:schemeClr val="tx2"/>
              </a:solidFill>
            </a:endParaRPr>
          </a:p>
        </p:txBody>
      </p:sp>
      <p:pic>
        <p:nvPicPr>
          <p:cNvPr id="4" name="Picture 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35251" y="6277093"/>
            <a:ext cx="480749" cy="485371"/>
          </a:xfrm>
          <a:prstGeom prst="rect">
            <a:avLst/>
          </a:prstGeom>
        </p:spPr>
      </p:pic>
    </p:spTree>
    <p:extLst>
      <p:ext uri="{BB962C8B-B14F-4D97-AF65-F5344CB8AC3E}">
        <p14:creationId xmlns:p14="http://schemas.microsoft.com/office/powerpoint/2010/main" val="417558015"/>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65" r:id="rId3"/>
    <p:sldLayoutId id="2147483674" r:id="rId4"/>
    <p:sldLayoutId id="2147483660" r:id="rId5"/>
    <p:sldLayoutId id="2147483661" r:id="rId6"/>
    <p:sldLayoutId id="2147483672" r:id="rId7"/>
    <p:sldLayoutId id="2147483653" r:id="rId8"/>
    <p:sldLayoutId id="2147483673" r:id="rId9"/>
    <p:sldLayoutId id="2147483671" r:id="rId10"/>
    <p:sldLayoutId id="2147483667" r:id="rId11"/>
    <p:sldLayoutId id="2147483668" r:id="rId12"/>
    <p:sldLayoutId id="2147483669" r:id="rId13"/>
    <p:sldLayoutId id="2147483670" r:id="rId14"/>
    <p:sldLayoutId id="2147483675" r:id="rId15"/>
    <p:sldLayoutId id="2147483676" r:id="rId16"/>
  </p:sldLayoutIdLst>
  <p:txStyles>
    <p:title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p:titleStyle>
    <p:bodyStyle>
      <a:lvl1pPr marL="398463" indent="-2794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latin typeface="Calibri" panose="020F0502020204030204" pitchFamily="34" charset="0"/>
                <a:cs typeface="Calibri" panose="020F0502020204030204" pitchFamily="34" charset="0"/>
              </a:rPr>
              <a:t>Using Multiple Years of Truck GPS Data for Freight Model Development and Validation</a:t>
            </a:r>
          </a:p>
        </p:txBody>
      </p:sp>
      <p:sp>
        <p:nvSpPr>
          <p:cNvPr id="4" name="Text Placeholder 3"/>
          <p:cNvSpPr>
            <a:spLocks noGrp="1"/>
          </p:cNvSpPr>
          <p:nvPr>
            <p:ph type="body" sz="quarter" idx="11"/>
          </p:nvPr>
        </p:nvSpPr>
        <p:spPr/>
        <p:txBody>
          <a:bodyPr/>
          <a:lstStyle/>
          <a:p>
            <a:r>
              <a:rPr lang="en-US" dirty="0"/>
              <a:t>17th TRB Planning Applications Conference</a:t>
            </a:r>
          </a:p>
        </p:txBody>
      </p:sp>
      <p:sp>
        <p:nvSpPr>
          <p:cNvPr id="5" name="Text Placeholder 4"/>
          <p:cNvSpPr>
            <a:spLocks noGrp="1"/>
          </p:cNvSpPr>
          <p:nvPr>
            <p:ph type="body" sz="quarter" idx="12"/>
          </p:nvPr>
        </p:nvSpPr>
        <p:spPr/>
        <p:txBody>
          <a:bodyPr/>
          <a:lstStyle/>
          <a:p>
            <a:r>
              <a:rPr lang="en-US" dirty="0"/>
              <a:t>Colin Smith</a:t>
            </a:r>
          </a:p>
        </p:txBody>
      </p:sp>
    </p:spTree>
    <p:extLst>
      <p:ext uri="{BB962C8B-B14F-4D97-AF65-F5344CB8AC3E}">
        <p14:creationId xmlns:p14="http://schemas.microsoft.com/office/powerpoint/2010/main" val="243682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180F-4D9A-470C-AE76-F55B8019F38B}"/>
              </a:ext>
            </a:extLst>
          </p:cNvPr>
          <p:cNvSpPr>
            <a:spLocks noGrp="1"/>
          </p:cNvSpPr>
          <p:nvPr>
            <p:ph type="title"/>
          </p:nvPr>
        </p:nvSpPr>
        <p:spPr/>
        <p:txBody>
          <a:bodyPr/>
          <a:lstStyle/>
          <a:p>
            <a:r>
              <a:rPr lang="en-US" dirty="0"/>
              <a:t>Raw Data: </a:t>
            </a:r>
            <a:br>
              <a:rPr lang="en-US" dirty="0"/>
            </a:br>
            <a:r>
              <a:rPr lang="en-US" dirty="0">
                <a:solidFill>
                  <a:schemeClr val="accent3"/>
                </a:solidFill>
              </a:rPr>
              <a:t>Light</a:t>
            </a:r>
            <a:r>
              <a:rPr lang="en-US" dirty="0"/>
              <a:t> Trucks</a:t>
            </a:r>
          </a:p>
        </p:txBody>
      </p:sp>
      <p:sp>
        <p:nvSpPr>
          <p:cNvPr id="5" name="TextBox 4">
            <a:extLst>
              <a:ext uri="{FF2B5EF4-FFF2-40B4-BE49-F238E27FC236}">
                <a16:creationId xmlns:a16="http://schemas.microsoft.com/office/drawing/2014/main" id="{F4BF3CF5-026A-447E-95D5-5C2A089DFE9D}"/>
              </a:ext>
            </a:extLst>
          </p:cNvPr>
          <p:cNvSpPr txBox="1"/>
          <p:nvPr/>
        </p:nvSpPr>
        <p:spPr>
          <a:xfrm>
            <a:off x="790222" y="1656522"/>
            <a:ext cx="3437221" cy="923330"/>
          </a:xfrm>
          <a:prstGeom prst="rect">
            <a:avLst/>
          </a:prstGeom>
          <a:noFill/>
        </p:spPr>
        <p:txBody>
          <a:bodyPr wrap="square" rtlCol="0">
            <a:spAutoFit/>
          </a:bodyPr>
          <a:lstStyle/>
          <a:p>
            <a:r>
              <a:rPr lang="en-US" dirty="0">
                <a:solidFill>
                  <a:schemeClr val="tx1">
                    <a:lumMod val="50000"/>
                    <a:lumOff val="50000"/>
                  </a:schemeClr>
                </a:solidFill>
              </a:rPr>
              <a:t>Light truck data very dense in urbanized areas, relatively little on highway corridors</a:t>
            </a:r>
          </a:p>
        </p:txBody>
      </p:sp>
      <p:pic>
        <p:nvPicPr>
          <p:cNvPr id="7" name="Picture 6">
            <a:extLst>
              <a:ext uri="{FF2B5EF4-FFF2-40B4-BE49-F238E27FC236}">
                <a16:creationId xmlns:a16="http://schemas.microsoft.com/office/drawing/2014/main" id="{D5299AE4-C90C-43DE-BF99-97C14FDE9E1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59680" y="0"/>
            <a:ext cx="7132320" cy="6858000"/>
          </a:xfrm>
          <a:prstGeom prst="rect">
            <a:avLst/>
          </a:prstGeom>
        </p:spPr>
      </p:pic>
    </p:spTree>
    <p:extLst>
      <p:ext uri="{BB962C8B-B14F-4D97-AF65-F5344CB8AC3E}">
        <p14:creationId xmlns:p14="http://schemas.microsoft.com/office/powerpoint/2010/main" val="350616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35F7-758D-417D-AC24-623B14F0D79E}"/>
              </a:ext>
            </a:extLst>
          </p:cNvPr>
          <p:cNvSpPr>
            <a:spLocks noGrp="1"/>
          </p:cNvSpPr>
          <p:nvPr>
            <p:ph type="title"/>
          </p:nvPr>
        </p:nvSpPr>
        <p:spPr/>
        <p:txBody>
          <a:bodyPr/>
          <a:lstStyle/>
          <a:p>
            <a:r>
              <a:rPr lang="en-US" dirty="0"/>
              <a:t>Processing Steps</a:t>
            </a:r>
          </a:p>
        </p:txBody>
      </p:sp>
      <p:sp>
        <p:nvSpPr>
          <p:cNvPr id="3" name="Text Placeholder 2">
            <a:extLst>
              <a:ext uri="{FF2B5EF4-FFF2-40B4-BE49-F238E27FC236}">
                <a16:creationId xmlns:a16="http://schemas.microsoft.com/office/drawing/2014/main" id="{55EBFF04-B45E-4435-A206-84C60A1F2B05}"/>
              </a:ext>
            </a:extLst>
          </p:cNvPr>
          <p:cNvSpPr>
            <a:spLocks noGrp="1"/>
          </p:cNvSpPr>
          <p:nvPr>
            <p:ph type="body" sz="quarter" idx="10"/>
          </p:nvPr>
        </p:nvSpPr>
        <p:spPr/>
        <p:txBody>
          <a:bodyPr/>
          <a:lstStyle/>
          <a:p>
            <a:r>
              <a:rPr lang="en-US" dirty="0"/>
              <a:t>Pings within a highway buffer were tagged</a:t>
            </a:r>
          </a:p>
          <a:p>
            <a:r>
              <a:rPr lang="en-US" dirty="0"/>
              <a:t>Intermediate stops in truck stops, service stations, rest areas, and weigh stations were tagged</a:t>
            </a:r>
          </a:p>
          <a:p>
            <a:r>
              <a:rPr lang="en-US" dirty="0"/>
              <a:t>Dwells of greater than 7 or more minutes not in the highway and not at intermediate stop location were tagged as stops</a:t>
            </a:r>
          </a:p>
          <a:p>
            <a:r>
              <a:rPr lang="en-US" dirty="0"/>
              <a:t>Database was collapsed into a trip list</a:t>
            </a:r>
          </a:p>
        </p:txBody>
      </p:sp>
    </p:spTree>
    <p:extLst>
      <p:ext uri="{BB962C8B-B14F-4D97-AF65-F5344CB8AC3E}">
        <p14:creationId xmlns:p14="http://schemas.microsoft.com/office/powerpoint/2010/main" val="2264793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33BE35-F1E9-4989-B935-727FE0C9EB6D}"/>
              </a:ext>
            </a:extLst>
          </p:cNvPr>
          <p:cNvSpPr/>
          <p:nvPr/>
        </p:nvSpPr>
        <p:spPr>
          <a:xfrm>
            <a:off x="0" y="0"/>
            <a:ext cx="12192000" cy="6858000"/>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BD93FA-C53A-4262-8EB2-1F66B726558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D31D44C-7C1C-4E63-8005-8D7C6DFEADEC}"/>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3AEE87A7-3B4C-4DFC-8710-6901746A6B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6" name="Picture 5">
            <a:extLst>
              <a:ext uri="{FF2B5EF4-FFF2-40B4-BE49-F238E27FC236}">
                <a16:creationId xmlns:a16="http://schemas.microsoft.com/office/drawing/2014/main" id="{A178A5EB-6917-4435-9610-D1C74CF632C0}"/>
              </a:ext>
            </a:extLst>
          </p:cNvPr>
          <p:cNvPicPr>
            <a:picLocks noChangeAspect="1"/>
          </p:cNvPicPr>
          <p:nvPr/>
        </p:nvPicPr>
        <p:blipFill>
          <a:blip r:embed="rId4"/>
          <a:stretch>
            <a:fillRect/>
          </a:stretch>
        </p:blipFill>
        <p:spPr>
          <a:xfrm>
            <a:off x="6685127" y="476004"/>
            <a:ext cx="3525672" cy="3904356"/>
          </a:xfrm>
          <a:prstGeom prst="rect">
            <a:avLst/>
          </a:prstGeom>
        </p:spPr>
      </p:pic>
      <p:sp>
        <p:nvSpPr>
          <p:cNvPr id="7" name="Speech Bubble: Rectangle 6">
            <a:extLst>
              <a:ext uri="{FF2B5EF4-FFF2-40B4-BE49-F238E27FC236}">
                <a16:creationId xmlns:a16="http://schemas.microsoft.com/office/drawing/2014/main" id="{9D4398CD-07ED-410F-A39D-F21D71A2A48D}"/>
              </a:ext>
            </a:extLst>
          </p:cNvPr>
          <p:cNvSpPr/>
          <p:nvPr/>
        </p:nvSpPr>
        <p:spPr>
          <a:xfrm>
            <a:off x="4386470" y="775307"/>
            <a:ext cx="2070652" cy="960728"/>
          </a:xfrm>
          <a:prstGeom prst="wedgeRectCallout">
            <a:avLst>
              <a:gd name="adj1" fmla="val 161541"/>
              <a:gd name="adj2" fmla="val 60823"/>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Intermediate stops in a truck stop</a:t>
            </a:r>
          </a:p>
        </p:txBody>
      </p:sp>
      <p:sp>
        <p:nvSpPr>
          <p:cNvPr id="8" name="Speech Bubble: Rectangle 7">
            <a:extLst>
              <a:ext uri="{FF2B5EF4-FFF2-40B4-BE49-F238E27FC236}">
                <a16:creationId xmlns:a16="http://schemas.microsoft.com/office/drawing/2014/main" id="{E32A4FFD-89BC-4230-AD58-C4B08630D796}"/>
              </a:ext>
            </a:extLst>
          </p:cNvPr>
          <p:cNvSpPr/>
          <p:nvPr/>
        </p:nvSpPr>
        <p:spPr>
          <a:xfrm>
            <a:off x="4386470" y="2196051"/>
            <a:ext cx="2070652" cy="1260031"/>
          </a:xfrm>
          <a:prstGeom prst="wedgeRectCallout">
            <a:avLst>
              <a:gd name="adj1" fmla="val 161541"/>
              <a:gd name="adj2" fmla="val 60823"/>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True stops at distribution centers and other businesses</a:t>
            </a:r>
          </a:p>
        </p:txBody>
      </p:sp>
    </p:spTree>
    <p:extLst>
      <p:ext uri="{BB962C8B-B14F-4D97-AF65-F5344CB8AC3E}">
        <p14:creationId xmlns:p14="http://schemas.microsoft.com/office/powerpoint/2010/main" val="74558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12FB6-80B1-4CFB-BC4B-2DA788C74AD2}"/>
              </a:ext>
            </a:extLst>
          </p:cNvPr>
          <p:cNvSpPr>
            <a:spLocks noGrp="1"/>
          </p:cNvSpPr>
          <p:nvPr>
            <p:ph type="title"/>
          </p:nvPr>
        </p:nvSpPr>
        <p:spPr/>
        <p:txBody>
          <a:bodyPr/>
          <a:lstStyle/>
          <a:p>
            <a:r>
              <a:rPr lang="en-US" dirty="0"/>
              <a:t>Medium Truck </a:t>
            </a:r>
            <a:br>
              <a:rPr lang="en-US" dirty="0"/>
            </a:br>
            <a:r>
              <a:rPr lang="en-US" dirty="0"/>
              <a:t>Trip Destinations</a:t>
            </a:r>
          </a:p>
        </p:txBody>
      </p:sp>
      <p:sp>
        <p:nvSpPr>
          <p:cNvPr id="3" name="Text Placeholder 2">
            <a:extLst>
              <a:ext uri="{FF2B5EF4-FFF2-40B4-BE49-F238E27FC236}">
                <a16:creationId xmlns:a16="http://schemas.microsoft.com/office/drawing/2014/main" id="{C6EEBA5D-AFAF-4D1B-A412-A88170016E44}"/>
              </a:ext>
            </a:extLst>
          </p:cNvPr>
          <p:cNvSpPr>
            <a:spLocks noGrp="1"/>
          </p:cNvSpPr>
          <p:nvPr>
            <p:ph type="body" sz="quarter" idx="10"/>
          </p:nvPr>
        </p:nvSpPr>
        <p:spPr>
          <a:xfrm>
            <a:off x="790223" y="1436689"/>
            <a:ext cx="3582996" cy="4370387"/>
          </a:xfrm>
        </p:spPr>
        <p:txBody>
          <a:bodyPr/>
          <a:lstStyle/>
          <a:p>
            <a:pPr marL="119063" indent="0">
              <a:buNone/>
            </a:pPr>
            <a:r>
              <a:rPr lang="en-US" sz="2000" dirty="0"/>
              <a:t>Visualization of the medium truck trip table</a:t>
            </a:r>
          </a:p>
        </p:txBody>
      </p:sp>
      <p:pic>
        <p:nvPicPr>
          <p:cNvPr id="5" name="Picture 4">
            <a:extLst>
              <a:ext uri="{FF2B5EF4-FFF2-40B4-BE49-F238E27FC236}">
                <a16:creationId xmlns:a16="http://schemas.microsoft.com/office/drawing/2014/main" id="{9FBC55C7-3753-4BCE-9EB7-28FA425078A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59680" y="0"/>
            <a:ext cx="7132320" cy="6858000"/>
          </a:xfrm>
          <a:prstGeom prst="rect">
            <a:avLst/>
          </a:prstGeom>
        </p:spPr>
      </p:pic>
    </p:spTree>
    <p:extLst>
      <p:ext uri="{BB962C8B-B14F-4D97-AF65-F5344CB8AC3E}">
        <p14:creationId xmlns:p14="http://schemas.microsoft.com/office/powerpoint/2010/main" val="140645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36D4-D47B-4516-AA11-BA271A699A8D}"/>
              </a:ext>
            </a:extLst>
          </p:cNvPr>
          <p:cNvSpPr>
            <a:spLocks noGrp="1"/>
          </p:cNvSpPr>
          <p:nvPr>
            <p:ph type="title"/>
          </p:nvPr>
        </p:nvSpPr>
        <p:spPr/>
        <p:txBody>
          <a:bodyPr/>
          <a:lstStyle/>
          <a:p>
            <a:r>
              <a:rPr lang="en-US" dirty="0"/>
              <a:t>Depot Identification</a:t>
            </a:r>
          </a:p>
        </p:txBody>
      </p:sp>
      <p:sp>
        <p:nvSpPr>
          <p:cNvPr id="3" name="Text Placeholder 2">
            <a:extLst>
              <a:ext uri="{FF2B5EF4-FFF2-40B4-BE49-F238E27FC236}">
                <a16:creationId xmlns:a16="http://schemas.microsoft.com/office/drawing/2014/main" id="{BCEFB73A-FF97-4D3F-A707-2F054E6F114C}"/>
              </a:ext>
            </a:extLst>
          </p:cNvPr>
          <p:cNvSpPr>
            <a:spLocks noGrp="1"/>
          </p:cNvSpPr>
          <p:nvPr>
            <p:ph type="body" sz="quarter" idx="10"/>
          </p:nvPr>
        </p:nvSpPr>
        <p:spPr/>
        <p:txBody>
          <a:bodyPr/>
          <a:lstStyle/>
          <a:p>
            <a:r>
              <a:rPr lang="en-US" dirty="0"/>
              <a:t>For a tour based model, we want to know about the truck’s depot – where it usually starts and ends a work day</a:t>
            </a:r>
          </a:p>
          <a:p>
            <a:pPr lvl="1"/>
            <a:r>
              <a:rPr lang="en-US" dirty="0"/>
              <a:t>Short haul trucks (those that generally stay inside the model region) identified from the trip dataset</a:t>
            </a:r>
          </a:p>
          <a:p>
            <a:pPr lvl="1"/>
            <a:r>
              <a:rPr lang="en-US" dirty="0"/>
              <a:t>Identify locations repeatedly visited by the truck</a:t>
            </a:r>
          </a:p>
          <a:p>
            <a:pPr lvl="1"/>
            <a:r>
              <a:rPr lang="en-US" dirty="0"/>
              <a:t>Clustering algorithm combined with graphing to look for tour start and end points</a:t>
            </a:r>
          </a:p>
          <a:p>
            <a:pPr lvl="1"/>
            <a:r>
              <a:rPr lang="en-US" dirty="0"/>
              <a:t>Weighted higher those locations that are common to multiple trucks</a:t>
            </a:r>
          </a:p>
          <a:p>
            <a:pPr lvl="1"/>
            <a:endParaRPr lang="en-US" dirty="0"/>
          </a:p>
          <a:p>
            <a:endParaRPr lang="en-US" dirty="0"/>
          </a:p>
        </p:txBody>
      </p:sp>
    </p:spTree>
    <p:extLst>
      <p:ext uri="{BB962C8B-B14F-4D97-AF65-F5344CB8AC3E}">
        <p14:creationId xmlns:p14="http://schemas.microsoft.com/office/powerpoint/2010/main" val="1457562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txBox="1">
            <a:spLocks/>
          </p:cNvSpPr>
          <p:nvPr/>
        </p:nvSpPr>
        <p:spPr>
          <a:xfrm>
            <a:off x="907238" y="274638"/>
            <a:ext cx="8094133" cy="960728"/>
          </a:xfrm>
          <a:prstGeom prst="rect">
            <a:avLst/>
          </a:prstGeom>
        </p:spPr>
        <p:txBody>
          <a:bodyPr anchor="ctr"/>
          <a:lst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a:lstStyle>
          <a:p>
            <a:r>
              <a:rPr lang="en-US" dirty="0">
                <a:solidFill>
                  <a:srgbClr val="262626"/>
                </a:solidFill>
              </a:rPr>
              <a:t>Medium truck depots</a:t>
            </a:r>
          </a:p>
        </p:txBody>
      </p:sp>
      <p:sp>
        <p:nvSpPr>
          <p:cNvPr id="11" name="Text Placeholder 6">
            <a:extLst>
              <a:ext uri="{FF2B5EF4-FFF2-40B4-BE49-F238E27FC236}">
                <a16:creationId xmlns:a16="http://schemas.microsoft.com/office/drawing/2014/main" id="{15AD90D9-7A4C-4B4B-A77A-5533544E53A8}"/>
              </a:ext>
            </a:extLst>
          </p:cNvPr>
          <p:cNvSpPr txBox="1">
            <a:spLocks/>
          </p:cNvSpPr>
          <p:nvPr/>
        </p:nvSpPr>
        <p:spPr>
          <a:xfrm>
            <a:off x="791570" y="1235367"/>
            <a:ext cx="3865860" cy="43481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50000"/>
              </a:lnSpc>
            </a:pPr>
            <a:endParaRPr lang="en-US" sz="2000" dirty="0">
              <a:solidFill>
                <a:srgbClr val="F68B1F"/>
              </a:solidFill>
            </a:endParaRPr>
          </a:p>
          <a:p>
            <a:r>
              <a:rPr lang="en-US" sz="2200" dirty="0">
                <a:solidFill>
                  <a:srgbClr val="262626"/>
                </a:solidFill>
              </a:rPr>
              <a:t>Locations of medium truck depots</a:t>
            </a:r>
            <a:endParaRPr lang="en-US" sz="1800" dirty="0">
              <a:solidFill>
                <a:srgbClr val="262626"/>
              </a:solidFill>
            </a:endParaRPr>
          </a:p>
          <a:p>
            <a:endParaRPr lang="en-US" dirty="0">
              <a:solidFill>
                <a:srgbClr val="48484A"/>
              </a:solidFill>
            </a:endParaRPr>
          </a:p>
        </p:txBody>
      </p:sp>
      <p:grpSp>
        <p:nvGrpSpPr>
          <p:cNvPr id="2" name="Group 1">
            <a:extLst>
              <a:ext uri="{FF2B5EF4-FFF2-40B4-BE49-F238E27FC236}">
                <a16:creationId xmlns:a16="http://schemas.microsoft.com/office/drawing/2014/main" id="{A8B584E6-75B8-4117-918D-03D12B6B27F8}"/>
              </a:ext>
            </a:extLst>
          </p:cNvPr>
          <p:cNvGrpSpPr/>
          <p:nvPr/>
        </p:nvGrpSpPr>
        <p:grpSpPr>
          <a:xfrm>
            <a:off x="4688934" y="-1"/>
            <a:ext cx="7503065" cy="6858000"/>
            <a:chOff x="5857461" y="1235365"/>
            <a:chExt cx="2829338" cy="3190861"/>
          </a:xfrm>
        </p:grpSpPr>
        <p:pic>
          <p:nvPicPr>
            <p:cNvPr id="4" name="Picture 3">
              <a:extLst>
                <a:ext uri="{FF2B5EF4-FFF2-40B4-BE49-F238E27FC236}">
                  <a16:creationId xmlns:a16="http://schemas.microsoft.com/office/drawing/2014/main" id="{C933C15C-AC5D-4312-8F48-DD450CD0319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857461" y="1235365"/>
              <a:ext cx="2829338" cy="3190861"/>
            </a:xfrm>
            <a:prstGeom prst="rect">
              <a:avLst/>
            </a:prstGeom>
          </p:spPr>
        </p:pic>
        <p:sp>
          <p:nvSpPr>
            <p:cNvPr id="6" name="Rectangle 5">
              <a:extLst>
                <a:ext uri="{FF2B5EF4-FFF2-40B4-BE49-F238E27FC236}">
                  <a16:creationId xmlns:a16="http://schemas.microsoft.com/office/drawing/2014/main" id="{B58E311C-B27F-497D-8DDF-6F0B1CDE49DF}"/>
                </a:ext>
              </a:extLst>
            </p:cNvPr>
            <p:cNvSpPr/>
            <p:nvPr/>
          </p:nvSpPr>
          <p:spPr>
            <a:xfrm>
              <a:off x="7065819" y="2987963"/>
              <a:ext cx="166254" cy="193963"/>
            </a:xfrm>
            <a:prstGeom prst="rect">
              <a:avLst/>
            </a:prstGeom>
            <a:solidFill>
              <a:schemeClr val="bg2">
                <a:alpha val="60000"/>
              </a:schemeClr>
            </a:solidFill>
            <a:ln w="34925">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1009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70CABB-CD1D-4DDF-AC12-CCEC936084D4}"/>
              </a:ext>
            </a:extLst>
          </p:cNvPr>
          <p:cNvSpPr/>
          <p:nvPr/>
        </p:nvSpPr>
        <p:spPr>
          <a:xfrm>
            <a:off x="0" y="0"/>
            <a:ext cx="12192000" cy="6858000"/>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596890-5234-4396-9D0C-A2B8B3EFC9B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2539" y="1"/>
            <a:ext cx="7416589" cy="6842365"/>
          </a:xfrm>
          <a:prstGeom prst="rect">
            <a:avLst/>
          </a:prstGeom>
        </p:spPr>
      </p:pic>
      <p:sp>
        <p:nvSpPr>
          <p:cNvPr id="5" name="Speech Bubble: Rectangle 4">
            <a:extLst>
              <a:ext uri="{FF2B5EF4-FFF2-40B4-BE49-F238E27FC236}">
                <a16:creationId xmlns:a16="http://schemas.microsoft.com/office/drawing/2014/main" id="{B9B0786A-4A0F-44AF-8860-B108E02853EA}"/>
              </a:ext>
            </a:extLst>
          </p:cNvPr>
          <p:cNvSpPr/>
          <p:nvPr/>
        </p:nvSpPr>
        <p:spPr>
          <a:xfrm>
            <a:off x="8282609" y="5316243"/>
            <a:ext cx="2252870" cy="1351722"/>
          </a:xfrm>
          <a:prstGeom prst="wedgeRectCallout">
            <a:avLst>
              <a:gd name="adj1" fmla="val -135944"/>
              <a:gd name="adj2" fmla="val -16911"/>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Stop locations that met the criteria tagged as depot locations</a:t>
            </a:r>
          </a:p>
        </p:txBody>
      </p:sp>
    </p:spTree>
    <p:extLst>
      <p:ext uri="{BB962C8B-B14F-4D97-AF65-F5344CB8AC3E}">
        <p14:creationId xmlns:p14="http://schemas.microsoft.com/office/powerpoint/2010/main" val="3029539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1694-DF37-4DAE-A42B-F01A43B96937}"/>
              </a:ext>
            </a:extLst>
          </p:cNvPr>
          <p:cNvSpPr>
            <a:spLocks noGrp="1"/>
          </p:cNvSpPr>
          <p:nvPr>
            <p:ph type="title"/>
          </p:nvPr>
        </p:nvSpPr>
        <p:spPr/>
        <p:txBody>
          <a:bodyPr/>
          <a:lstStyle/>
          <a:p>
            <a:r>
              <a:rPr lang="en-US" dirty="0"/>
              <a:t>Processing Summary</a:t>
            </a:r>
          </a:p>
        </p:txBody>
      </p:sp>
      <p:sp>
        <p:nvSpPr>
          <p:cNvPr id="3" name="Text Placeholder 2">
            <a:extLst>
              <a:ext uri="{FF2B5EF4-FFF2-40B4-BE49-F238E27FC236}">
                <a16:creationId xmlns:a16="http://schemas.microsoft.com/office/drawing/2014/main" id="{680C0124-46CF-4EB5-ABA0-96EA02A309DA}"/>
              </a:ext>
            </a:extLst>
          </p:cNvPr>
          <p:cNvSpPr>
            <a:spLocks noGrp="1"/>
          </p:cNvSpPr>
          <p:nvPr>
            <p:ph type="body" sz="quarter" idx="10"/>
          </p:nvPr>
        </p:nvSpPr>
        <p:spPr/>
        <p:txBody>
          <a:bodyPr/>
          <a:lstStyle/>
          <a:p>
            <a:r>
              <a:rPr lang="en-US" dirty="0"/>
              <a:t>Raw ping data of 142 million records from 283,000 trucks</a:t>
            </a:r>
          </a:p>
          <a:p>
            <a:r>
              <a:rPr lang="en-US" dirty="0"/>
              <a:t>Processed into 2.7 million trips (representing a total of ~ 3.5 million miles of truck travel)</a:t>
            </a:r>
          </a:p>
          <a:p>
            <a:r>
              <a:rPr lang="en-US" dirty="0"/>
              <a:t>Expanded and scaled to daily trucks using traffic counts, resulting in ~1 million daily trips</a:t>
            </a:r>
          </a:p>
          <a:p>
            <a:r>
              <a:rPr lang="en-US" dirty="0"/>
              <a:t>Approximately 64,000 unique depot locations identified</a:t>
            </a:r>
          </a:p>
        </p:txBody>
      </p:sp>
    </p:spTree>
    <p:extLst>
      <p:ext uri="{BB962C8B-B14F-4D97-AF65-F5344CB8AC3E}">
        <p14:creationId xmlns:p14="http://schemas.microsoft.com/office/powerpoint/2010/main" val="3128792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Calibri" panose="020F0502020204030204" pitchFamily="34" charset="0"/>
                <a:cs typeface="Calibri" panose="020F0502020204030204" pitchFamily="34" charset="0"/>
              </a:rPr>
              <a:t>Tour Typologies</a:t>
            </a:r>
          </a:p>
        </p:txBody>
      </p:sp>
    </p:spTree>
    <p:extLst>
      <p:ext uri="{BB962C8B-B14F-4D97-AF65-F5344CB8AC3E}">
        <p14:creationId xmlns:p14="http://schemas.microsoft.com/office/powerpoint/2010/main" val="396074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1694-DF37-4DAE-A42B-F01A43B96937}"/>
              </a:ext>
            </a:extLst>
          </p:cNvPr>
          <p:cNvSpPr>
            <a:spLocks noGrp="1"/>
          </p:cNvSpPr>
          <p:nvPr>
            <p:ph type="title"/>
          </p:nvPr>
        </p:nvSpPr>
        <p:spPr/>
        <p:txBody>
          <a:bodyPr/>
          <a:lstStyle/>
          <a:p>
            <a:r>
              <a:rPr lang="en-US" dirty="0"/>
              <a:t>Tour Typologies</a:t>
            </a:r>
          </a:p>
        </p:txBody>
      </p:sp>
      <p:sp>
        <p:nvSpPr>
          <p:cNvPr id="3" name="Text Placeholder 2">
            <a:extLst>
              <a:ext uri="{FF2B5EF4-FFF2-40B4-BE49-F238E27FC236}">
                <a16:creationId xmlns:a16="http://schemas.microsoft.com/office/drawing/2014/main" id="{680C0124-46CF-4EB5-ABA0-96EA02A309DA}"/>
              </a:ext>
            </a:extLst>
          </p:cNvPr>
          <p:cNvSpPr>
            <a:spLocks noGrp="1"/>
          </p:cNvSpPr>
          <p:nvPr>
            <p:ph type="body" sz="quarter" idx="10"/>
          </p:nvPr>
        </p:nvSpPr>
        <p:spPr>
          <a:xfrm>
            <a:off x="1024938" y="1432468"/>
            <a:ext cx="10792177" cy="1651926"/>
          </a:xfrm>
        </p:spPr>
        <p:txBody>
          <a:bodyPr/>
          <a:lstStyle/>
          <a:p>
            <a:r>
              <a:rPr lang="en-US" sz="2000" dirty="0"/>
              <a:t>In the literature, there are several papers suggesting tour typologies, often based on relatively small data samples</a:t>
            </a:r>
          </a:p>
          <a:p>
            <a:r>
              <a:rPr lang="en-US" sz="2000" dirty="0"/>
              <a:t>In this study, we used the dataset to segment truck travel into five tour types</a:t>
            </a:r>
          </a:p>
          <a:p>
            <a:r>
              <a:rPr lang="en-US" sz="2000" dirty="0"/>
              <a:t>Each segment is them modeled separately</a:t>
            </a:r>
          </a:p>
        </p:txBody>
      </p:sp>
      <p:pic>
        <p:nvPicPr>
          <p:cNvPr id="4" name="Picture 3">
            <a:extLst>
              <a:ext uri="{FF2B5EF4-FFF2-40B4-BE49-F238E27FC236}">
                <a16:creationId xmlns:a16="http://schemas.microsoft.com/office/drawing/2014/main" id="{E563B480-D0E0-4D3B-ADD6-5850DD9B6642}"/>
              </a:ext>
            </a:extLst>
          </p:cNvPr>
          <p:cNvPicPr/>
          <p:nvPr/>
        </p:nvPicPr>
        <p:blipFill>
          <a:blip r:embed="rId3"/>
          <a:stretch>
            <a:fillRect/>
          </a:stretch>
        </p:blipFill>
        <p:spPr>
          <a:xfrm>
            <a:off x="2758447" y="3084394"/>
            <a:ext cx="6999702" cy="2966363"/>
          </a:xfrm>
          <a:prstGeom prst="rect">
            <a:avLst/>
          </a:prstGeom>
          <a:ln>
            <a:solidFill>
              <a:schemeClr val="tx1">
                <a:lumMod val="25000"/>
                <a:lumOff val="75000"/>
              </a:schemeClr>
            </a:solidFill>
          </a:ln>
        </p:spPr>
      </p:pic>
    </p:spTree>
    <p:extLst>
      <p:ext uri="{BB962C8B-B14F-4D97-AF65-F5344CB8AC3E}">
        <p14:creationId xmlns:p14="http://schemas.microsoft.com/office/powerpoint/2010/main" val="178545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solidFill>
                  <a:srgbClr val="262626"/>
                </a:solidFill>
              </a:rPr>
              <a:t>Introduction</a:t>
            </a:r>
          </a:p>
        </p:txBody>
      </p:sp>
      <p:sp>
        <p:nvSpPr>
          <p:cNvPr id="7" name="Text Placeholder 6"/>
          <p:cNvSpPr>
            <a:spLocks noGrp="1"/>
          </p:cNvSpPr>
          <p:nvPr>
            <p:ph type="body" sz="quarter" idx="11"/>
          </p:nvPr>
        </p:nvSpPr>
        <p:spPr>
          <a:xfrm>
            <a:off x="2116666" y="1613807"/>
            <a:ext cx="7876420" cy="3005138"/>
          </a:xfrm>
        </p:spPr>
        <p:txBody>
          <a:bodyPr/>
          <a:lstStyle/>
          <a:p>
            <a:pPr lvl="1"/>
            <a:r>
              <a:rPr lang="en-US" sz="2400" dirty="0"/>
              <a:t>Motivation</a:t>
            </a:r>
          </a:p>
          <a:p>
            <a:pPr lvl="1"/>
            <a:r>
              <a:rPr lang="en-US" sz="2400" dirty="0"/>
              <a:t>Processing GPS data</a:t>
            </a:r>
          </a:p>
          <a:p>
            <a:pPr lvl="1"/>
            <a:r>
              <a:rPr lang="en-US" sz="2400" dirty="0"/>
              <a:t>Tour Typologies</a:t>
            </a:r>
          </a:p>
          <a:p>
            <a:pPr lvl="1"/>
            <a:r>
              <a:rPr lang="en-US" sz="2400" dirty="0"/>
              <a:t>Long Haul and Short Haul Connections</a:t>
            </a:r>
          </a:p>
          <a:p>
            <a:pPr lvl="1"/>
            <a:r>
              <a:rPr lang="en-US" sz="2400" dirty="0"/>
              <a:t>Conclusions</a:t>
            </a:r>
          </a:p>
        </p:txBody>
      </p:sp>
    </p:spTree>
    <p:extLst>
      <p:ext uri="{BB962C8B-B14F-4D97-AF65-F5344CB8AC3E}">
        <p14:creationId xmlns:p14="http://schemas.microsoft.com/office/powerpoint/2010/main" val="2536802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8546-865D-4818-BB1B-6E7BA5535670}"/>
              </a:ext>
            </a:extLst>
          </p:cNvPr>
          <p:cNvSpPr>
            <a:spLocks noGrp="1"/>
          </p:cNvSpPr>
          <p:nvPr>
            <p:ph type="title"/>
          </p:nvPr>
        </p:nvSpPr>
        <p:spPr/>
        <p:txBody>
          <a:bodyPr/>
          <a:lstStyle/>
          <a:p>
            <a:r>
              <a:rPr lang="en-US" dirty="0"/>
              <a:t>Tour Typology Identification</a:t>
            </a:r>
          </a:p>
        </p:txBody>
      </p:sp>
      <p:sp>
        <p:nvSpPr>
          <p:cNvPr id="3" name="Text Placeholder 2">
            <a:extLst>
              <a:ext uri="{FF2B5EF4-FFF2-40B4-BE49-F238E27FC236}">
                <a16:creationId xmlns:a16="http://schemas.microsoft.com/office/drawing/2014/main" id="{A1786E55-86E2-4BD1-AAB5-E7B9B8EEA854}"/>
              </a:ext>
            </a:extLst>
          </p:cNvPr>
          <p:cNvSpPr>
            <a:spLocks noGrp="1"/>
          </p:cNvSpPr>
          <p:nvPr>
            <p:ph type="body" sz="quarter" idx="10"/>
          </p:nvPr>
        </p:nvSpPr>
        <p:spPr>
          <a:xfrm>
            <a:off x="928783" y="1235366"/>
            <a:ext cx="8094662" cy="1611312"/>
          </a:xfrm>
        </p:spPr>
        <p:txBody>
          <a:bodyPr/>
          <a:lstStyle/>
          <a:p>
            <a:r>
              <a:rPr lang="en-US" sz="2000" dirty="0"/>
              <a:t>No stops between depots: depot to depot tours</a:t>
            </a:r>
          </a:p>
          <a:p>
            <a:r>
              <a:rPr lang="en-US" sz="2000" dirty="0"/>
              <a:t>A: Single stop: single stop tours</a:t>
            </a:r>
          </a:p>
          <a:p>
            <a:r>
              <a:rPr lang="en-US" sz="2000" dirty="0"/>
              <a:t>B: Long trips between stops: multi-sparse stop</a:t>
            </a:r>
          </a:p>
          <a:p>
            <a:r>
              <a:rPr lang="en-US" sz="2000" dirty="0"/>
              <a:t>C: Short distance between stops: multi-clustered stop</a:t>
            </a:r>
          </a:p>
          <a:p>
            <a:r>
              <a:rPr lang="en-US" sz="2000" dirty="0"/>
              <a:t>D: Large number of close stops: many-short-trip clustered stop</a:t>
            </a:r>
          </a:p>
          <a:p>
            <a:endParaRPr lang="en-US" dirty="0"/>
          </a:p>
        </p:txBody>
      </p:sp>
      <p:pic>
        <p:nvPicPr>
          <p:cNvPr id="4" name="Picture 3">
            <a:extLst>
              <a:ext uri="{FF2B5EF4-FFF2-40B4-BE49-F238E27FC236}">
                <a16:creationId xmlns:a16="http://schemas.microsoft.com/office/drawing/2014/main" id="{D2CD5302-9AAA-43DE-BA4A-B579A84A59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05083" y="3248166"/>
            <a:ext cx="6381833" cy="3609834"/>
          </a:xfrm>
          <a:prstGeom prst="rect">
            <a:avLst/>
          </a:prstGeom>
          <a:noFill/>
        </p:spPr>
      </p:pic>
    </p:spTree>
    <p:extLst>
      <p:ext uri="{BB962C8B-B14F-4D97-AF65-F5344CB8AC3E}">
        <p14:creationId xmlns:p14="http://schemas.microsoft.com/office/powerpoint/2010/main" val="3447286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A485-01AD-43D7-9335-962AA21456C7}"/>
              </a:ext>
            </a:extLst>
          </p:cNvPr>
          <p:cNvSpPr>
            <a:spLocks noGrp="1"/>
          </p:cNvSpPr>
          <p:nvPr>
            <p:ph type="title"/>
          </p:nvPr>
        </p:nvSpPr>
        <p:spPr/>
        <p:txBody>
          <a:bodyPr/>
          <a:lstStyle/>
          <a:p>
            <a:r>
              <a:rPr lang="en-US" dirty="0"/>
              <a:t>Tour Typology Distribution</a:t>
            </a:r>
          </a:p>
        </p:txBody>
      </p:sp>
      <p:sp>
        <p:nvSpPr>
          <p:cNvPr id="3" name="Text Placeholder 2">
            <a:extLst>
              <a:ext uri="{FF2B5EF4-FFF2-40B4-BE49-F238E27FC236}">
                <a16:creationId xmlns:a16="http://schemas.microsoft.com/office/drawing/2014/main" id="{F28A0C17-164F-454E-8964-9730AE1806A5}"/>
              </a:ext>
            </a:extLst>
          </p:cNvPr>
          <p:cNvSpPr>
            <a:spLocks noGrp="1"/>
          </p:cNvSpPr>
          <p:nvPr>
            <p:ph type="body" sz="quarter" idx="10"/>
          </p:nvPr>
        </p:nvSpPr>
        <p:spPr>
          <a:xfrm>
            <a:off x="914400" y="1436690"/>
            <a:ext cx="9935570" cy="1465537"/>
          </a:xfrm>
        </p:spPr>
        <p:txBody>
          <a:bodyPr/>
          <a:lstStyle/>
          <a:p>
            <a:r>
              <a:rPr lang="en-US" sz="2000" dirty="0"/>
              <a:t>Over 80% of heavy truck tours are depot to depot or single stop</a:t>
            </a:r>
          </a:p>
          <a:p>
            <a:r>
              <a:rPr lang="en-US" sz="2000" dirty="0"/>
              <a:t>Light and medium trucks have a larger proportion of multi stop tours, particularly “sparse” tours</a:t>
            </a:r>
          </a:p>
          <a:p>
            <a:r>
              <a:rPr lang="en-US" sz="2000" dirty="0"/>
              <a:t>Relatively few trucks are making multi-stop clustered tours, those that are </a:t>
            </a:r>
            <a:r>
              <a:rPr lang="en-US" sz="2000" dirty="0" err="1"/>
              <a:t>are</a:t>
            </a:r>
            <a:r>
              <a:rPr lang="en-US" sz="2000" dirty="0"/>
              <a:t> generally light and medium trucks</a:t>
            </a:r>
          </a:p>
        </p:txBody>
      </p:sp>
      <p:graphicFrame>
        <p:nvGraphicFramePr>
          <p:cNvPr id="4" name="Table 3">
            <a:extLst>
              <a:ext uri="{FF2B5EF4-FFF2-40B4-BE49-F238E27FC236}">
                <a16:creationId xmlns:a16="http://schemas.microsoft.com/office/drawing/2014/main" id="{DBB4FE30-6223-4E27-97EC-D6E978E5A8D7}"/>
              </a:ext>
            </a:extLst>
          </p:cNvPr>
          <p:cNvGraphicFramePr>
            <a:graphicFrameLocks noGrp="1"/>
          </p:cNvGraphicFramePr>
          <p:nvPr>
            <p:extLst>
              <p:ext uri="{D42A27DB-BD31-4B8C-83A1-F6EECF244321}">
                <p14:modId xmlns:p14="http://schemas.microsoft.com/office/powerpoint/2010/main" val="2444492987"/>
              </p:ext>
            </p:extLst>
          </p:nvPr>
        </p:nvGraphicFramePr>
        <p:xfrm>
          <a:off x="1824250" y="3330054"/>
          <a:ext cx="8543499" cy="2678340"/>
        </p:xfrm>
        <a:graphic>
          <a:graphicData uri="http://schemas.openxmlformats.org/drawingml/2006/table">
            <a:tbl>
              <a:tblPr firstRow="1" bandRow="1">
                <a:tableStyleId>{3C2FFA5D-87B4-456A-9821-1D502468CF0F}</a:tableStyleId>
              </a:tblPr>
              <a:tblGrid>
                <a:gridCol w="1940412">
                  <a:extLst>
                    <a:ext uri="{9D8B030D-6E8A-4147-A177-3AD203B41FA5}">
                      <a16:colId xmlns:a16="http://schemas.microsoft.com/office/drawing/2014/main" val="721106208"/>
                    </a:ext>
                  </a:extLst>
                </a:gridCol>
                <a:gridCol w="2021915">
                  <a:extLst>
                    <a:ext uri="{9D8B030D-6E8A-4147-A177-3AD203B41FA5}">
                      <a16:colId xmlns:a16="http://schemas.microsoft.com/office/drawing/2014/main" val="1192477556"/>
                    </a:ext>
                  </a:extLst>
                </a:gridCol>
                <a:gridCol w="1409040">
                  <a:extLst>
                    <a:ext uri="{9D8B030D-6E8A-4147-A177-3AD203B41FA5}">
                      <a16:colId xmlns:a16="http://schemas.microsoft.com/office/drawing/2014/main" val="2961442171"/>
                    </a:ext>
                  </a:extLst>
                </a:gridCol>
                <a:gridCol w="1487598">
                  <a:extLst>
                    <a:ext uri="{9D8B030D-6E8A-4147-A177-3AD203B41FA5}">
                      <a16:colId xmlns:a16="http://schemas.microsoft.com/office/drawing/2014/main" val="963049179"/>
                    </a:ext>
                  </a:extLst>
                </a:gridCol>
                <a:gridCol w="1684534">
                  <a:extLst>
                    <a:ext uri="{9D8B030D-6E8A-4147-A177-3AD203B41FA5}">
                      <a16:colId xmlns:a16="http://schemas.microsoft.com/office/drawing/2014/main" val="3843321043"/>
                    </a:ext>
                  </a:extLst>
                </a:gridCol>
              </a:tblGrid>
              <a:tr h="382620">
                <a:tc>
                  <a:txBody>
                    <a:bodyPr/>
                    <a:lstStyle/>
                    <a:p>
                      <a:pPr algn="l" fontAlgn="b"/>
                      <a:r>
                        <a:rPr lang="en-US" sz="1800" u="none" strike="noStrike" dirty="0">
                          <a:effectLst/>
                        </a:rPr>
                        <a:t>Tour Type</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Heavy</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Medium</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Light</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Total</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17245030"/>
                  </a:ext>
                </a:extLst>
              </a:tr>
              <a:tr h="382620">
                <a:tc>
                  <a:txBody>
                    <a:bodyPr/>
                    <a:lstStyle/>
                    <a:p>
                      <a:pPr algn="l" fontAlgn="b"/>
                      <a:r>
                        <a:rPr lang="en-US" sz="1800" u="none" strike="noStrike" dirty="0">
                          <a:effectLst/>
                        </a:rPr>
                        <a:t>Depot</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68B1F"/>
                          </a:highlight>
                        </a:rPr>
                        <a:t>30.49%</a:t>
                      </a:r>
                      <a:endParaRPr lang="en-US" sz="1800" b="0" i="0" u="none" strike="noStrike" dirty="0">
                        <a:solidFill>
                          <a:srgbClr val="000000"/>
                        </a:solidFill>
                        <a:effectLst/>
                        <a:highlight>
                          <a:srgbClr val="F68B1F"/>
                        </a:highlight>
                        <a:latin typeface="Calibri" panose="020F0502020204030204" pitchFamily="34" charset="0"/>
                      </a:endParaRPr>
                    </a:p>
                  </a:txBody>
                  <a:tcPr marL="9525" marR="9525" marT="9525" marB="0" anchor="b"/>
                </a:tc>
                <a:tc>
                  <a:txBody>
                    <a:bodyPr/>
                    <a:lstStyle/>
                    <a:p>
                      <a:pPr algn="r" fontAlgn="b"/>
                      <a:r>
                        <a:rPr lang="en-US" sz="1800" u="none" strike="noStrike">
                          <a:effectLst/>
                        </a:rPr>
                        <a:t>20.55%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15.41%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19.00%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7422821"/>
                  </a:ext>
                </a:extLst>
              </a:tr>
              <a:tr h="382620">
                <a:tc>
                  <a:txBody>
                    <a:bodyPr/>
                    <a:lstStyle/>
                    <a:p>
                      <a:pPr algn="l" fontAlgn="b"/>
                      <a:r>
                        <a:rPr lang="en-US" sz="1800" u="none" strike="noStrike" dirty="0">
                          <a:effectLst/>
                        </a:rPr>
                        <a:t>SS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68B1F"/>
                          </a:highlight>
                        </a:rPr>
                        <a:t>53.33%</a:t>
                      </a:r>
                      <a:endParaRPr lang="en-US" sz="1800" b="0" i="0" u="none" strike="noStrike" dirty="0">
                        <a:solidFill>
                          <a:srgbClr val="000000"/>
                        </a:solidFill>
                        <a:effectLst/>
                        <a:highlight>
                          <a:srgbClr val="F68B1F"/>
                        </a:highlight>
                        <a:latin typeface="Calibri" panose="020F0502020204030204" pitchFamily="34" charset="0"/>
                      </a:endParaRPr>
                    </a:p>
                  </a:txBody>
                  <a:tcPr marL="9525" marR="9525" marT="9525" marB="0" anchor="b"/>
                </a:tc>
                <a:tc>
                  <a:txBody>
                    <a:bodyPr/>
                    <a:lstStyle/>
                    <a:p>
                      <a:pPr algn="r" fontAlgn="b"/>
                      <a:r>
                        <a:rPr lang="en-US" sz="1800" u="none" strike="noStrike">
                          <a:effectLst/>
                        </a:rPr>
                        <a:t>43.99%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47.43%</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46.15%</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32331410"/>
                  </a:ext>
                </a:extLst>
              </a:tr>
              <a:tr h="382620">
                <a:tc>
                  <a:txBody>
                    <a:bodyPr/>
                    <a:lstStyle/>
                    <a:p>
                      <a:pPr algn="l" fontAlgn="b"/>
                      <a:r>
                        <a:rPr lang="en-US" sz="1800" u="none" strike="noStrike" dirty="0">
                          <a:effectLst/>
                        </a:rPr>
                        <a:t>MSS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13.94%</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00FFFF"/>
                          </a:highlight>
                        </a:rPr>
                        <a:t>29.74%</a:t>
                      </a:r>
                      <a:endParaRPr lang="en-US" sz="1800" b="0" i="0" u="none" strike="noStrike" dirty="0">
                        <a:solidFill>
                          <a:srgbClr val="000000"/>
                        </a:solidFill>
                        <a:effectLst/>
                        <a:highlight>
                          <a:srgbClr val="00FFFF"/>
                        </a:highligh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00FFFF"/>
                          </a:highlight>
                        </a:rPr>
                        <a:t>31.54%</a:t>
                      </a:r>
                      <a:endParaRPr lang="en-US" sz="1800" b="0" i="0" u="none" strike="noStrike" dirty="0">
                        <a:solidFill>
                          <a:srgbClr val="000000"/>
                        </a:solidFill>
                        <a:effectLst/>
                        <a:highlight>
                          <a:srgbClr val="00FFFF"/>
                        </a:highlight>
                        <a:latin typeface="Calibri" panose="020F0502020204030204" pitchFamily="34" charset="0"/>
                      </a:endParaRPr>
                    </a:p>
                  </a:txBody>
                  <a:tcPr marL="9525" marR="9525" marT="9525" marB="0" anchor="b"/>
                </a:tc>
                <a:tc>
                  <a:txBody>
                    <a:bodyPr/>
                    <a:lstStyle/>
                    <a:p>
                      <a:pPr algn="r" fontAlgn="b"/>
                      <a:r>
                        <a:rPr lang="en-US" sz="1800" u="none" strike="noStrike">
                          <a:effectLst/>
                        </a:rPr>
                        <a:t>29.41%</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08803806"/>
                  </a:ext>
                </a:extLst>
              </a:tr>
              <a:tr h="382620">
                <a:tc>
                  <a:txBody>
                    <a:bodyPr/>
                    <a:lstStyle/>
                    <a:p>
                      <a:pPr algn="l" fontAlgn="b"/>
                      <a:r>
                        <a:rPr lang="en-US" sz="1800" u="none" strike="noStrike" dirty="0">
                          <a:effectLst/>
                        </a:rPr>
                        <a:t>MSC</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0.35%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F00FF"/>
                          </a:highlight>
                        </a:rPr>
                        <a:t>3.77%</a:t>
                      </a:r>
                      <a:endParaRPr lang="en-US" sz="1800" b="0" i="0" u="none" strike="noStrike" dirty="0">
                        <a:solidFill>
                          <a:srgbClr val="000000"/>
                        </a:solidFill>
                        <a:effectLst/>
                        <a:highlight>
                          <a:srgbClr val="FF00FF"/>
                        </a:highlight>
                        <a:latin typeface="Calibri" panose="020F0502020204030204" pitchFamily="34" charset="0"/>
                      </a:endParaRPr>
                    </a:p>
                  </a:txBody>
                  <a:tcPr marL="9525" marR="9525" marT="9525" marB="0" anchor="b"/>
                </a:tc>
                <a:tc>
                  <a:txBody>
                    <a:bodyPr/>
                    <a:lstStyle/>
                    <a:p>
                      <a:pPr algn="r" fontAlgn="b"/>
                      <a:r>
                        <a:rPr lang="en-US" sz="1800" u="none" strike="noStrike" dirty="0">
                          <a:effectLst/>
                          <a:highlight>
                            <a:srgbClr val="FF00FF"/>
                          </a:highlight>
                        </a:rPr>
                        <a:t>4.40%</a:t>
                      </a:r>
                      <a:endParaRPr lang="en-US" sz="1800" b="0" i="0" u="none" strike="noStrike" dirty="0">
                        <a:solidFill>
                          <a:srgbClr val="000000"/>
                        </a:solidFill>
                        <a:effectLst/>
                        <a:highlight>
                          <a:srgbClr val="FF00FF"/>
                        </a:highlight>
                        <a:latin typeface="Calibri" panose="020F0502020204030204" pitchFamily="34" charset="0"/>
                      </a:endParaRPr>
                    </a:p>
                  </a:txBody>
                  <a:tcPr marL="9525" marR="9525" marT="9525" marB="0" anchor="b"/>
                </a:tc>
                <a:tc>
                  <a:txBody>
                    <a:bodyPr/>
                    <a:lstStyle/>
                    <a:p>
                      <a:pPr algn="r" fontAlgn="b"/>
                      <a:r>
                        <a:rPr lang="en-US" sz="1800" u="none" strike="noStrike">
                          <a:effectLst/>
                        </a:rPr>
                        <a:t>3.80%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6125743"/>
                  </a:ext>
                </a:extLst>
              </a:tr>
              <a:tr h="382620">
                <a:tc>
                  <a:txBody>
                    <a:bodyPr/>
                    <a:lstStyle/>
                    <a:p>
                      <a:pPr algn="l" fontAlgn="b"/>
                      <a:r>
                        <a:rPr lang="en-US" sz="1800" u="none" strike="noStrike" dirty="0">
                          <a:effectLst/>
                        </a:rPr>
                        <a:t>MSSC</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1.90%</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1.96%</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1.21%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1.63%</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5143149"/>
                  </a:ext>
                </a:extLst>
              </a:tr>
              <a:tr h="382620">
                <a:tc>
                  <a:txBody>
                    <a:bodyPr/>
                    <a:lstStyle/>
                    <a:p>
                      <a:pPr algn="l" fontAlgn="b"/>
                      <a:r>
                        <a:rPr lang="en-US" sz="1800" u="none" strike="noStrike" dirty="0">
                          <a:effectLst/>
                        </a:rPr>
                        <a:t>Total</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100.00%</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100.00%</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100.00%</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100.00%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7556444"/>
                  </a:ext>
                </a:extLst>
              </a:tr>
            </a:tbl>
          </a:graphicData>
        </a:graphic>
      </p:graphicFrame>
    </p:spTree>
    <p:extLst>
      <p:ext uri="{BB962C8B-B14F-4D97-AF65-F5344CB8AC3E}">
        <p14:creationId xmlns:p14="http://schemas.microsoft.com/office/powerpoint/2010/main" val="154707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A3EE-E16D-4B8D-B004-106CC0E6964F}"/>
              </a:ext>
            </a:extLst>
          </p:cNvPr>
          <p:cNvSpPr>
            <a:spLocks noGrp="1"/>
          </p:cNvSpPr>
          <p:nvPr>
            <p:ph type="title"/>
          </p:nvPr>
        </p:nvSpPr>
        <p:spPr>
          <a:xfrm>
            <a:off x="887105" y="274638"/>
            <a:ext cx="9323696" cy="960728"/>
          </a:xfrm>
        </p:spPr>
        <p:txBody>
          <a:bodyPr/>
          <a:lstStyle/>
          <a:p>
            <a:r>
              <a:rPr lang="en-US" dirty="0"/>
              <a:t>Using Segmented Data to Support Model Estimation</a:t>
            </a:r>
          </a:p>
        </p:txBody>
      </p:sp>
      <p:sp>
        <p:nvSpPr>
          <p:cNvPr id="3" name="Text Placeholder 2">
            <a:extLst>
              <a:ext uri="{FF2B5EF4-FFF2-40B4-BE49-F238E27FC236}">
                <a16:creationId xmlns:a16="http://schemas.microsoft.com/office/drawing/2014/main" id="{36820391-1A5E-4DA9-9056-2765949AE4BE}"/>
              </a:ext>
            </a:extLst>
          </p:cNvPr>
          <p:cNvSpPr>
            <a:spLocks noGrp="1"/>
          </p:cNvSpPr>
          <p:nvPr>
            <p:ph type="body" sz="quarter" idx="10"/>
          </p:nvPr>
        </p:nvSpPr>
        <p:spPr>
          <a:xfrm>
            <a:off x="887106" y="1436689"/>
            <a:ext cx="6255814" cy="4370387"/>
          </a:xfrm>
        </p:spPr>
        <p:txBody>
          <a:bodyPr/>
          <a:lstStyle/>
          <a:p>
            <a:r>
              <a:rPr lang="en-US" dirty="0"/>
              <a:t>Data processed into tours and segmented by truck type and tour type</a:t>
            </a:r>
          </a:p>
          <a:p>
            <a:r>
              <a:rPr lang="en-US" dirty="0"/>
              <a:t>Used to estimate tour generation, stop generation, and destination choice models</a:t>
            </a:r>
          </a:p>
          <a:p>
            <a:r>
              <a:rPr lang="en-US" dirty="0"/>
              <a:t>Captures the characteristics of the different tour types</a:t>
            </a:r>
          </a:p>
        </p:txBody>
      </p:sp>
      <p:sp>
        <p:nvSpPr>
          <p:cNvPr id="5" name="Rectangle 4">
            <a:extLst>
              <a:ext uri="{FF2B5EF4-FFF2-40B4-BE49-F238E27FC236}">
                <a16:creationId xmlns:a16="http://schemas.microsoft.com/office/drawing/2014/main" id="{03C8120F-084A-4E0E-B17F-325E9BF0998B}"/>
              </a:ext>
            </a:extLst>
          </p:cNvPr>
          <p:cNvSpPr/>
          <p:nvPr/>
        </p:nvSpPr>
        <p:spPr>
          <a:xfrm>
            <a:off x="7619988" y="1546651"/>
            <a:ext cx="2108331" cy="9607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Short Haul Model: Tour Generation</a:t>
            </a:r>
          </a:p>
        </p:txBody>
      </p:sp>
      <p:sp>
        <p:nvSpPr>
          <p:cNvPr id="6" name="Rectangle 5">
            <a:extLst>
              <a:ext uri="{FF2B5EF4-FFF2-40B4-BE49-F238E27FC236}">
                <a16:creationId xmlns:a16="http://schemas.microsoft.com/office/drawing/2014/main" id="{4B6E38E1-1CA2-4A39-B327-73D538430682}"/>
              </a:ext>
            </a:extLst>
          </p:cNvPr>
          <p:cNvSpPr/>
          <p:nvPr/>
        </p:nvSpPr>
        <p:spPr>
          <a:xfrm>
            <a:off x="7619988" y="2661153"/>
            <a:ext cx="2108331" cy="9607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Short Haul Model: Truck Stops</a:t>
            </a:r>
          </a:p>
        </p:txBody>
      </p:sp>
      <p:cxnSp>
        <p:nvCxnSpPr>
          <p:cNvPr id="8" name="Straight Arrow Connector 7">
            <a:extLst>
              <a:ext uri="{FF2B5EF4-FFF2-40B4-BE49-F238E27FC236}">
                <a16:creationId xmlns:a16="http://schemas.microsoft.com/office/drawing/2014/main" id="{BA7C0406-CE25-4266-8FB8-46534D8FE10C}"/>
              </a:ext>
            </a:extLst>
          </p:cNvPr>
          <p:cNvCxnSpPr>
            <a:cxnSpLocks/>
            <a:stCxn id="5" idx="2"/>
            <a:endCxn id="6" idx="0"/>
          </p:cNvCxnSpPr>
          <p:nvPr/>
        </p:nvCxnSpPr>
        <p:spPr>
          <a:xfrm>
            <a:off x="8674153" y="2507379"/>
            <a:ext cx="0" cy="1537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49E83E0B-5ECA-473B-A923-BC0E438A93D4}"/>
              </a:ext>
            </a:extLst>
          </p:cNvPr>
          <p:cNvSpPr/>
          <p:nvPr/>
        </p:nvSpPr>
        <p:spPr>
          <a:xfrm>
            <a:off x="7619988" y="3858758"/>
            <a:ext cx="2108331" cy="9607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Depot Based Destination Choice</a:t>
            </a:r>
          </a:p>
        </p:txBody>
      </p:sp>
      <p:cxnSp>
        <p:nvCxnSpPr>
          <p:cNvPr id="10" name="Straight Arrow Connector 9">
            <a:extLst>
              <a:ext uri="{FF2B5EF4-FFF2-40B4-BE49-F238E27FC236}">
                <a16:creationId xmlns:a16="http://schemas.microsoft.com/office/drawing/2014/main" id="{E57F0A75-BFDC-448E-BEE9-09354B5F2643}"/>
              </a:ext>
            </a:extLst>
          </p:cNvPr>
          <p:cNvCxnSpPr>
            <a:cxnSpLocks/>
            <a:stCxn id="6" idx="2"/>
            <a:endCxn id="9" idx="0"/>
          </p:cNvCxnSpPr>
          <p:nvPr/>
        </p:nvCxnSpPr>
        <p:spPr>
          <a:xfrm>
            <a:off x="8674153" y="3621882"/>
            <a:ext cx="0" cy="2368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7376F64-D072-4F0B-B372-2BF606F44EE7}"/>
              </a:ext>
            </a:extLst>
          </p:cNvPr>
          <p:cNvSpPr/>
          <p:nvPr/>
        </p:nvSpPr>
        <p:spPr>
          <a:xfrm>
            <a:off x="7619988" y="5011989"/>
            <a:ext cx="2108331" cy="96072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Non Depot Based Destination Choice</a:t>
            </a:r>
          </a:p>
        </p:txBody>
      </p:sp>
      <p:cxnSp>
        <p:nvCxnSpPr>
          <p:cNvPr id="14" name="Straight Arrow Connector 13">
            <a:extLst>
              <a:ext uri="{FF2B5EF4-FFF2-40B4-BE49-F238E27FC236}">
                <a16:creationId xmlns:a16="http://schemas.microsoft.com/office/drawing/2014/main" id="{01F6F097-118E-4266-AC08-EE2941CFB451}"/>
              </a:ext>
            </a:extLst>
          </p:cNvPr>
          <p:cNvCxnSpPr>
            <a:cxnSpLocks/>
            <a:stCxn id="9" idx="2"/>
            <a:endCxn id="11" idx="0"/>
          </p:cNvCxnSpPr>
          <p:nvPr/>
        </p:nvCxnSpPr>
        <p:spPr>
          <a:xfrm>
            <a:off x="8674153" y="4819487"/>
            <a:ext cx="0" cy="1925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5623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A0545-C8B1-4BD6-9F71-6E1E59482E48}"/>
              </a:ext>
            </a:extLst>
          </p:cNvPr>
          <p:cNvSpPr>
            <a:spLocks noGrp="1"/>
          </p:cNvSpPr>
          <p:nvPr>
            <p:ph type="title"/>
          </p:nvPr>
        </p:nvSpPr>
        <p:spPr/>
        <p:txBody>
          <a:bodyPr/>
          <a:lstStyle/>
          <a:p>
            <a:r>
              <a:rPr lang="en-US" dirty="0"/>
              <a:t>Example: Destination Choice</a:t>
            </a:r>
          </a:p>
        </p:txBody>
      </p:sp>
      <p:sp>
        <p:nvSpPr>
          <p:cNvPr id="3" name="Text Placeholder 2">
            <a:extLst>
              <a:ext uri="{FF2B5EF4-FFF2-40B4-BE49-F238E27FC236}">
                <a16:creationId xmlns:a16="http://schemas.microsoft.com/office/drawing/2014/main" id="{97B105CA-EE11-4B83-B177-F60C3B435285}"/>
              </a:ext>
            </a:extLst>
          </p:cNvPr>
          <p:cNvSpPr>
            <a:spLocks noGrp="1"/>
          </p:cNvSpPr>
          <p:nvPr>
            <p:ph type="body" sz="quarter" idx="10"/>
          </p:nvPr>
        </p:nvSpPr>
        <p:spPr>
          <a:xfrm>
            <a:off x="900752" y="1436689"/>
            <a:ext cx="4694830" cy="617399"/>
          </a:xfrm>
        </p:spPr>
        <p:txBody>
          <a:bodyPr/>
          <a:lstStyle/>
          <a:p>
            <a:r>
              <a:rPr lang="en-US" dirty="0"/>
              <a:t>Model should reflect trip lengths by segment:</a:t>
            </a:r>
          </a:p>
          <a:p>
            <a:pPr lvl="1"/>
            <a:r>
              <a:rPr lang="en-US" dirty="0"/>
              <a:t>Sparse tours have longer trips, </a:t>
            </a:r>
          </a:p>
          <a:p>
            <a:pPr lvl="1"/>
            <a:r>
              <a:rPr lang="en-US" dirty="0"/>
              <a:t>Tours with clusters have short trips</a:t>
            </a:r>
          </a:p>
        </p:txBody>
      </p:sp>
      <p:pic>
        <p:nvPicPr>
          <p:cNvPr id="5" name="Picture 4">
            <a:extLst>
              <a:ext uri="{FF2B5EF4-FFF2-40B4-BE49-F238E27FC236}">
                <a16:creationId xmlns:a16="http://schemas.microsoft.com/office/drawing/2014/main" id="{8188E076-F1D7-43D3-8F92-6CAAD6C03381}"/>
              </a:ext>
            </a:extLst>
          </p:cNvPr>
          <p:cNvPicPr>
            <a:picLocks noChangeAspect="1"/>
          </p:cNvPicPr>
          <p:nvPr/>
        </p:nvPicPr>
        <p:blipFill>
          <a:blip r:embed="rId3"/>
          <a:stretch>
            <a:fillRect/>
          </a:stretch>
        </p:blipFill>
        <p:spPr>
          <a:xfrm>
            <a:off x="5497296" y="1466209"/>
            <a:ext cx="6694704" cy="4781930"/>
          </a:xfrm>
          <a:prstGeom prst="rect">
            <a:avLst/>
          </a:prstGeom>
        </p:spPr>
      </p:pic>
      <p:sp>
        <p:nvSpPr>
          <p:cNvPr id="6" name="Speech Bubble: Rectangle 5">
            <a:extLst>
              <a:ext uri="{FF2B5EF4-FFF2-40B4-BE49-F238E27FC236}">
                <a16:creationId xmlns:a16="http://schemas.microsoft.com/office/drawing/2014/main" id="{4A9D34ED-73C9-4986-A647-41C9A49C240F}"/>
              </a:ext>
            </a:extLst>
          </p:cNvPr>
          <p:cNvSpPr/>
          <p:nvPr/>
        </p:nvSpPr>
        <p:spPr>
          <a:xfrm>
            <a:off x="1596788" y="4544703"/>
            <a:ext cx="3699870" cy="1630809"/>
          </a:xfrm>
          <a:prstGeom prst="wedgeRectCallout">
            <a:avLst>
              <a:gd name="adj1" fmla="val 84347"/>
              <a:gd name="adj2" fmla="val 4978"/>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Trip length frequency shows the model replicating the very short trip lengths between stops in the tours with closely </a:t>
            </a:r>
            <a:r>
              <a:rPr lang="en-US" dirty="0" err="1"/>
              <a:t>clusutered</a:t>
            </a:r>
            <a:r>
              <a:rPr lang="en-US" dirty="0"/>
              <a:t> stops</a:t>
            </a:r>
          </a:p>
        </p:txBody>
      </p:sp>
    </p:spTree>
    <p:extLst>
      <p:ext uri="{BB962C8B-B14F-4D97-AF65-F5344CB8AC3E}">
        <p14:creationId xmlns:p14="http://schemas.microsoft.com/office/powerpoint/2010/main" val="2761971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Calibri" panose="020F0502020204030204" pitchFamily="34" charset="0"/>
                <a:cs typeface="Calibri" panose="020F0502020204030204" pitchFamily="34" charset="0"/>
              </a:rPr>
              <a:t>Connecting Long Haul and Short Haul Truck Movements</a:t>
            </a:r>
          </a:p>
        </p:txBody>
      </p:sp>
    </p:spTree>
    <p:extLst>
      <p:ext uri="{BB962C8B-B14F-4D97-AF65-F5344CB8AC3E}">
        <p14:creationId xmlns:p14="http://schemas.microsoft.com/office/powerpoint/2010/main" val="3813288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1694-DF37-4DAE-A42B-F01A43B96937}"/>
              </a:ext>
            </a:extLst>
          </p:cNvPr>
          <p:cNvSpPr>
            <a:spLocks noGrp="1"/>
          </p:cNvSpPr>
          <p:nvPr>
            <p:ph type="title"/>
          </p:nvPr>
        </p:nvSpPr>
        <p:spPr/>
        <p:txBody>
          <a:bodyPr/>
          <a:lstStyle/>
          <a:p>
            <a:r>
              <a:rPr lang="en-US" dirty="0"/>
              <a:t>Long Haul and Short Connections</a:t>
            </a:r>
          </a:p>
        </p:txBody>
      </p:sp>
      <p:sp>
        <p:nvSpPr>
          <p:cNvPr id="3" name="Text Placeholder 2">
            <a:extLst>
              <a:ext uri="{FF2B5EF4-FFF2-40B4-BE49-F238E27FC236}">
                <a16:creationId xmlns:a16="http://schemas.microsoft.com/office/drawing/2014/main" id="{680C0124-46CF-4EB5-ABA0-96EA02A309DA}"/>
              </a:ext>
            </a:extLst>
          </p:cNvPr>
          <p:cNvSpPr>
            <a:spLocks noGrp="1"/>
          </p:cNvSpPr>
          <p:nvPr>
            <p:ph type="body" sz="quarter" idx="10"/>
          </p:nvPr>
        </p:nvSpPr>
        <p:spPr>
          <a:xfrm>
            <a:off x="790222" y="1436689"/>
            <a:ext cx="9639239" cy="1992312"/>
          </a:xfrm>
        </p:spPr>
        <p:txBody>
          <a:bodyPr/>
          <a:lstStyle/>
          <a:p>
            <a:r>
              <a:rPr lang="en-US" sz="2000" dirty="0"/>
              <a:t>In theory, a freight model should connect long haul and short movements.</a:t>
            </a:r>
          </a:p>
          <a:p>
            <a:pPr lvl="1"/>
            <a:r>
              <a:rPr lang="en-US" sz="1600" dirty="0"/>
              <a:t>Long haul movements to and from a region provides demand for short haul truck movements</a:t>
            </a:r>
          </a:p>
          <a:p>
            <a:pPr lvl="1"/>
            <a:r>
              <a:rPr lang="en-US" sz="1600" dirty="0"/>
              <a:t>However, historically it has been hard to comprehensively identify the connection locations between those flows and understand how they operate without extensive survey work</a:t>
            </a:r>
          </a:p>
          <a:p>
            <a:r>
              <a:rPr lang="en-US" sz="2000" dirty="0"/>
              <a:t>In this study, we used the processed GPS data to identify high activity truck locations</a:t>
            </a:r>
          </a:p>
          <a:p>
            <a:pPr lvl="1"/>
            <a:r>
              <a:rPr lang="en-US" sz="1600" dirty="0"/>
              <a:t>Classified them by truck type and by quantity of short and long haul trip</a:t>
            </a:r>
          </a:p>
          <a:p>
            <a:pPr lvl="1"/>
            <a:r>
              <a:rPr lang="en-US" sz="1600" dirty="0"/>
              <a:t>Identified transshipment locations where long haul flows and short haul flows meet</a:t>
            </a:r>
          </a:p>
          <a:p>
            <a:pPr lvl="1"/>
            <a:r>
              <a:rPr lang="en-US" sz="1600" dirty="0"/>
              <a:t>Used this to inform short haul truck tour generation based on commodity flow forecasts at these locations</a:t>
            </a:r>
          </a:p>
        </p:txBody>
      </p:sp>
    </p:spTree>
    <p:extLst>
      <p:ext uri="{BB962C8B-B14F-4D97-AF65-F5344CB8AC3E}">
        <p14:creationId xmlns:p14="http://schemas.microsoft.com/office/powerpoint/2010/main" val="151182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E583-FF20-4880-BABF-FA58C9BC7960}"/>
              </a:ext>
            </a:extLst>
          </p:cNvPr>
          <p:cNvSpPr>
            <a:spLocks noGrp="1"/>
          </p:cNvSpPr>
          <p:nvPr>
            <p:ph type="title"/>
          </p:nvPr>
        </p:nvSpPr>
        <p:spPr/>
        <p:txBody>
          <a:bodyPr/>
          <a:lstStyle/>
          <a:p>
            <a:r>
              <a:rPr lang="en-US" dirty="0"/>
              <a:t>Example Location 1: Costco</a:t>
            </a:r>
          </a:p>
        </p:txBody>
      </p:sp>
      <p:sp>
        <p:nvSpPr>
          <p:cNvPr id="3" name="Text Placeholder 2">
            <a:extLst>
              <a:ext uri="{FF2B5EF4-FFF2-40B4-BE49-F238E27FC236}">
                <a16:creationId xmlns:a16="http://schemas.microsoft.com/office/drawing/2014/main" id="{B75A0E28-F065-407C-B199-1AFE2121DE32}"/>
              </a:ext>
            </a:extLst>
          </p:cNvPr>
          <p:cNvSpPr>
            <a:spLocks noGrp="1"/>
          </p:cNvSpPr>
          <p:nvPr>
            <p:ph type="body" sz="quarter" idx="10"/>
          </p:nvPr>
        </p:nvSpPr>
        <p:spPr>
          <a:xfrm>
            <a:off x="1378424" y="1436689"/>
            <a:ext cx="8832376" cy="1200495"/>
          </a:xfrm>
        </p:spPr>
        <p:txBody>
          <a:bodyPr/>
          <a:lstStyle/>
          <a:p>
            <a:r>
              <a:rPr lang="en-US" sz="1600" dirty="0"/>
              <a:t>Costco distribution near Frederick, MD is one of the highest intensity locations in the region for both long haul and short haul (within region trucks)</a:t>
            </a:r>
          </a:p>
          <a:p>
            <a:r>
              <a:rPr lang="en-US" sz="1600" dirty="0"/>
              <a:t>Relatively low employment on site means it does not stand out using more traditional employment based truck trip rates</a:t>
            </a:r>
          </a:p>
        </p:txBody>
      </p:sp>
      <p:pic>
        <p:nvPicPr>
          <p:cNvPr id="4" name="Picture 3">
            <a:extLst>
              <a:ext uri="{FF2B5EF4-FFF2-40B4-BE49-F238E27FC236}">
                <a16:creationId xmlns:a16="http://schemas.microsoft.com/office/drawing/2014/main" id="{E9E78441-41FA-4468-81D2-DA526F2E2BF5}"/>
              </a:ext>
            </a:extLst>
          </p:cNvPr>
          <p:cNvPicPr>
            <a:picLocks noChangeAspect="1"/>
          </p:cNvPicPr>
          <p:nvPr/>
        </p:nvPicPr>
        <p:blipFill rotWithShape="1">
          <a:blip r:embed="rId3"/>
          <a:srcRect t="17519"/>
          <a:stretch/>
        </p:blipFill>
        <p:spPr>
          <a:xfrm>
            <a:off x="1591469" y="2838505"/>
            <a:ext cx="9144000" cy="4019495"/>
          </a:xfrm>
          <a:prstGeom prst="rect">
            <a:avLst/>
          </a:prstGeom>
        </p:spPr>
      </p:pic>
    </p:spTree>
    <p:extLst>
      <p:ext uri="{BB962C8B-B14F-4D97-AF65-F5344CB8AC3E}">
        <p14:creationId xmlns:p14="http://schemas.microsoft.com/office/powerpoint/2010/main" val="1183366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A4C9-0A72-4C7C-874E-23C3E01BF2E6}"/>
              </a:ext>
            </a:extLst>
          </p:cNvPr>
          <p:cNvSpPr>
            <a:spLocks noGrp="1"/>
          </p:cNvSpPr>
          <p:nvPr>
            <p:ph type="title"/>
          </p:nvPr>
        </p:nvSpPr>
        <p:spPr/>
        <p:txBody>
          <a:bodyPr/>
          <a:lstStyle/>
          <a:p>
            <a:r>
              <a:rPr lang="en-US" dirty="0"/>
              <a:t>Example 2: USPS</a:t>
            </a:r>
          </a:p>
        </p:txBody>
      </p:sp>
      <p:pic>
        <p:nvPicPr>
          <p:cNvPr id="4" name="Picture 3">
            <a:extLst>
              <a:ext uri="{FF2B5EF4-FFF2-40B4-BE49-F238E27FC236}">
                <a16:creationId xmlns:a16="http://schemas.microsoft.com/office/drawing/2014/main" id="{8E5954AB-32B6-4588-8831-D12B40031D7D}"/>
              </a:ext>
            </a:extLst>
          </p:cNvPr>
          <p:cNvPicPr>
            <a:picLocks noChangeAspect="1"/>
          </p:cNvPicPr>
          <p:nvPr/>
        </p:nvPicPr>
        <p:blipFill rotWithShape="1">
          <a:blip r:embed="rId3"/>
          <a:srcRect t="19914"/>
          <a:stretch/>
        </p:blipFill>
        <p:spPr>
          <a:xfrm>
            <a:off x="1537252" y="2955235"/>
            <a:ext cx="9144000" cy="3902765"/>
          </a:xfrm>
          <a:prstGeom prst="rect">
            <a:avLst/>
          </a:prstGeom>
        </p:spPr>
      </p:pic>
      <p:sp>
        <p:nvSpPr>
          <p:cNvPr id="5" name="Text Placeholder 2">
            <a:extLst>
              <a:ext uri="{FF2B5EF4-FFF2-40B4-BE49-F238E27FC236}">
                <a16:creationId xmlns:a16="http://schemas.microsoft.com/office/drawing/2014/main" id="{F0C11973-DBCD-414B-B576-0A8D57FF5327}"/>
              </a:ext>
            </a:extLst>
          </p:cNvPr>
          <p:cNvSpPr>
            <a:spLocks noGrp="1"/>
          </p:cNvSpPr>
          <p:nvPr>
            <p:ph type="body" sz="quarter" idx="10"/>
          </p:nvPr>
        </p:nvSpPr>
        <p:spPr>
          <a:xfrm>
            <a:off x="1392072" y="1436689"/>
            <a:ext cx="8818728" cy="1200495"/>
          </a:xfrm>
        </p:spPr>
        <p:txBody>
          <a:bodyPr/>
          <a:lstStyle/>
          <a:p>
            <a:r>
              <a:rPr lang="en-US" sz="1600" dirty="0"/>
              <a:t>US Postal Service depots are also important interchange locations between long haul mail movement and local distribution.</a:t>
            </a:r>
          </a:p>
          <a:p>
            <a:r>
              <a:rPr lang="en-US" sz="1600" dirty="0"/>
              <a:t>Two major USPS depots (including this one by the beltway) stood out in the GPS data and are represented in the model as special generators</a:t>
            </a:r>
          </a:p>
        </p:txBody>
      </p:sp>
    </p:spTree>
    <p:extLst>
      <p:ext uri="{BB962C8B-B14F-4D97-AF65-F5344CB8AC3E}">
        <p14:creationId xmlns:p14="http://schemas.microsoft.com/office/powerpoint/2010/main" val="2476440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EDAA5-4681-4C8B-863C-A11B26A853CF}"/>
              </a:ext>
            </a:extLst>
          </p:cNvPr>
          <p:cNvSpPr>
            <a:spLocks noGrp="1"/>
          </p:cNvSpPr>
          <p:nvPr>
            <p:ph type="title"/>
          </p:nvPr>
        </p:nvSpPr>
        <p:spPr/>
        <p:txBody>
          <a:bodyPr/>
          <a:lstStyle/>
          <a:p>
            <a:r>
              <a:rPr lang="en-US" dirty="0"/>
              <a:t>Conclusions</a:t>
            </a:r>
          </a:p>
        </p:txBody>
      </p:sp>
      <p:sp>
        <p:nvSpPr>
          <p:cNvPr id="3" name="Text Placeholder 2">
            <a:extLst>
              <a:ext uri="{FF2B5EF4-FFF2-40B4-BE49-F238E27FC236}">
                <a16:creationId xmlns:a16="http://schemas.microsoft.com/office/drawing/2014/main" id="{88C7465E-5B71-4CA8-97E7-5A872D7C3955}"/>
              </a:ext>
            </a:extLst>
          </p:cNvPr>
          <p:cNvSpPr>
            <a:spLocks noGrp="1"/>
          </p:cNvSpPr>
          <p:nvPr>
            <p:ph type="body" sz="quarter" idx="10"/>
          </p:nvPr>
        </p:nvSpPr>
        <p:spPr/>
        <p:txBody>
          <a:bodyPr/>
          <a:lstStyle/>
          <a:p>
            <a:r>
              <a:rPr lang="en-US" dirty="0"/>
              <a:t>Large sample truck GPS data can be used to develop an understanding of truck travel behavior</a:t>
            </a:r>
          </a:p>
          <a:p>
            <a:r>
              <a:rPr lang="en-US" dirty="0"/>
              <a:t>Processing techniques allows for creation of trip tables, tour lists, and depot identification</a:t>
            </a:r>
          </a:p>
          <a:p>
            <a:r>
              <a:rPr lang="en-US" dirty="0"/>
              <a:t>Trucks can be categorized by tour typologies to segment truck operating practices</a:t>
            </a:r>
          </a:p>
          <a:p>
            <a:r>
              <a:rPr lang="en-US" dirty="0"/>
              <a:t>Linkages between long haul and short haul movements can be observed region-wide and modeled</a:t>
            </a:r>
          </a:p>
          <a:p>
            <a:endParaRPr lang="en-US" dirty="0"/>
          </a:p>
        </p:txBody>
      </p:sp>
    </p:spTree>
    <p:extLst>
      <p:ext uri="{BB962C8B-B14F-4D97-AF65-F5344CB8AC3E}">
        <p14:creationId xmlns:p14="http://schemas.microsoft.com/office/powerpoint/2010/main" val="3576634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Colin Smith</a:t>
            </a:r>
          </a:p>
        </p:txBody>
      </p:sp>
      <p:sp>
        <p:nvSpPr>
          <p:cNvPr id="3" name="Text Placeholder 2"/>
          <p:cNvSpPr>
            <a:spLocks noGrp="1"/>
          </p:cNvSpPr>
          <p:nvPr>
            <p:ph type="body" sz="quarter" idx="11"/>
          </p:nvPr>
        </p:nvSpPr>
        <p:spPr/>
        <p:txBody>
          <a:bodyPr/>
          <a:lstStyle/>
          <a:p>
            <a:r>
              <a:rPr lang="en-US" dirty="0"/>
              <a:t>Director</a:t>
            </a:r>
          </a:p>
        </p:txBody>
      </p:sp>
      <p:sp>
        <p:nvSpPr>
          <p:cNvPr id="4" name="Text Placeholder 3"/>
          <p:cNvSpPr>
            <a:spLocks noGrp="1"/>
          </p:cNvSpPr>
          <p:nvPr>
            <p:ph type="body" sz="quarter" idx="12"/>
          </p:nvPr>
        </p:nvSpPr>
        <p:spPr/>
        <p:txBody>
          <a:bodyPr/>
          <a:lstStyle/>
          <a:p>
            <a:r>
              <a:rPr lang="en-US" dirty="0"/>
              <a:t>Colin.Smith@rsginc.com</a:t>
            </a:r>
          </a:p>
        </p:txBody>
      </p:sp>
    </p:spTree>
    <p:extLst>
      <p:ext uri="{BB962C8B-B14F-4D97-AF65-F5344CB8AC3E}">
        <p14:creationId xmlns:p14="http://schemas.microsoft.com/office/powerpoint/2010/main" val="986265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611556" y="5926667"/>
            <a:ext cx="184666" cy="369332"/>
          </a:xfrm>
          <a:prstGeom prst="rect">
            <a:avLst/>
          </a:prstGeom>
          <a:noFill/>
        </p:spPr>
        <p:txBody>
          <a:bodyPr wrap="none" rtlCol="0">
            <a:spAutoFit/>
          </a:bodyPr>
          <a:lstStyle/>
          <a:p>
            <a:endParaRPr lang="en-US" dirty="0"/>
          </a:p>
        </p:txBody>
      </p:sp>
      <p:sp>
        <p:nvSpPr>
          <p:cNvPr id="5" name="Title 4"/>
          <p:cNvSpPr>
            <a:spLocks noGrp="1"/>
          </p:cNvSpPr>
          <p:nvPr>
            <p:ph type="title"/>
          </p:nvPr>
        </p:nvSpPr>
        <p:spPr/>
        <p:txBody>
          <a:bodyPr/>
          <a:lstStyle/>
          <a:p>
            <a:r>
              <a:rPr lang="en-US" dirty="0"/>
              <a:t>Motivation</a:t>
            </a:r>
            <a:endParaRPr lang="en-US" dirty="0">
              <a:solidFill>
                <a:srgbClr val="262626"/>
              </a:solidFill>
            </a:endParaRPr>
          </a:p>
        </p:txBody>
      </p:sp>
      <p:sp>
        <p:nvSpPr>
          <p:cNvPr id="7" name="Text Placeholder 6"/>
          <p:cNvSpPr>
            <a:spLocks noGrp="1"/>
          </p:cNvSpPr>
          <p:nvPr>
            <p:ph type="body" sz="quarter" idx="11"/>
          </p:nvPr>
        </p:nvSpPr>
        <p:spPr>
          <a:xfrm>
            <a:off x="790222" y="1347993"/>
            <a:ext cx="5174643" cy="3005138"/>
          </a:xfrm>
        </p:spPr>
        <p:txBody>
          <a:bodyPr/>
          <a:lstStyle/>
          <a:p>
            <a:pPr lvl="1"/>
            <a:r>
              <a:rPr lang="en-US" sz="2000" dirty="0"/>
              <a:t>Client requires a truck forecasting tool</a:t>
            </a:r>
          </a:p>
          <a:p>
            <a:pPr lvl="1"/>
            <a:r>
              <a:rPr lang="en-US" sz="2000" dirty="0"/>
              <a:t>Interested in both short and longer term truck travel behavior</a:t>
            </a:r>
          </a:p>
          <a:p>
            <a:pPr lvl="1"/>
            <a:r>
              <a:rPr lang="en-US" sz="2000" dirty="0"/>
              <a:t>Required that model be informed by local data</a:t>
            </a:r>
          </a:p>
          <a:p>
            <a:pPr lvl="1"/>
            <a:r>
              <a:rPr lang="en-US" sz="2000" dirty="0"/>
              <a:t>RSG proposed using passively collected GPS data (procured from INRIX) to develop an aggregate tour-based model</a:t>
            </a:r>
          </a:p>
          <a:p>
            <a:pPr lvl="1"/>
            <a:r>
              <a:rPr lang="en-US" sz="2000" dirty="0"/>
              <a:t>All steps of the modeling process informed by aspects of the GPS data</a:t>
            </a:r>
          </a:p>
        </p:txBody>
      </p:sp>
      <p:pic>
        <p:nvPicPr>
          <p:cNvPr id="6" name="Picture 5">
            <a:extLst>
              <a:ext uri="{FF2B5EF4-FFF2-40B4-BE49-F238E27FC236}">
                <a16:creationId xmlns:a16="http://schemas.microsoft.com/office/drawing/2014/main" id="{9765926F-7E41-43B3-AEF0-7E0B59A84A6E}"/>
              </a:ext>
            </a:extLst>
          </p:cNvPr>
          <p:cNvPicPr>
            <a:picLocks noChangeAspect="1"/>
          </p:cNvPicPr>
          <p:nvPr/>
        </p:nvPicPr>
        <p:blipFill>
          <a:blip r:embed="rId3"/>
          <a:stretch>
            <a:fillRect/>
          </a:stretch>
        </p:blipFill>
        <p:spPr>
          <a:xfrm>
            <a:off x="6536944" y="274638"/>
            <a:ext cx="5463660" cy="4221919"/>
          </a:xfrm>
          <a:prstGeom prst="rect">
            <a:avLst/>
          </a:prstGeom>
        </p:spPr>
      </p:pic>
      <p:sp>
        <p:nvSpPr>
          <p:cNvPr id="8" name="TextBox 7">
            <a:extLst>
              <a:ext uri="{FF2B5EF4-FFF2-40B4-BE49-F238E27FC236}">
                <a16:creationId xmlns:a16="http://schemas.microsoft.com/office/drawing/2014/main" id="{065B9C6A-1A1F-4D56-8647-BF5E95FF9A74}"/>
              </a:ext>
            </a:extLst>
          </p:cNvPr>
          <p:cNvSpPr txBox="1"/>
          <p:nvPr/>
        </p:nvSpPr>
        <p:spPr>
          <a:xfrm>
            <a:off x="6536943" y="4436421"/>
            <a:ext cx="5371522" cy="369332"/>
          </a:xfrm>
          <a:prstGeom prst="rect">
            <a:avLst/>
          </a:prstGeom>
          <a:noFill/>
        </p:spPr>
        <p:txBody>
          <a:bodyPr wrap="square" rtlCol="0">
            <a:spAutoFit/>
          </a:bodyPr>
          <a:lstStyle/>
          <a:p>
            <a:r>
              <a:rPr lang="en-US" dirty="0">
                <a:solidFill>
                  <a:schemeClr val="tx1">
                    <a:lumMod val="50000"/>
                    <a:lumOff val="50000"/>
                  </a:schemeClr>
                </a:solidFill>
              </a:rPr>
              <a:t>Model required to cover the Washington DC region</a:t>
            </a:r>
          </a:p>
        </p:txBody>
      </p:sp>
    </p:spTree>
    <p:extLst>
      <p:ext uri="{BB962C8B-B14F-4D97-AF65-F5344CB8AC3E}">
        <p14:creationId xmlns:p14="http://schemas.microsoft.com/office/powerpoint/2010/main" val="1247434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Calibri" panose="020F0502020204030204" pitchFamily="34" charset="0"/>
                <a:cs typeface="Calibri" panose="020F0502020204030204" pitchFamily="34" charset="0"/>
              </a:rPr>
              <a:t>Processing GPS Data</a:t>
            </a:r>
          </a:p>
        </p:txBody>
      </p:sp>
    </p:spTree>
    <p:extLst>
      <p:ext uri="{BB962C8B-B14F-4D97-AF65-F5344CB8AC3E}">
        <p14:creationId xmlns:p14="http://schemas.microsoft.com/office/powerpoint/2010/main" val="14805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316B-58E8-46DE-9958-A5D6DB586256}"/>
              </a:ext>
            </a:extLst>
          </p:cNvPr>
          <p:cNvSpPr>
            <a:spLocks noGrp="1"/>
          </p:cNvSpPr>
          <p:nvPr>
            <p:ph type="title"/>
          </p:nvPr>
        </p:nvSpPr>
        <p:spPr/>
        <p:txBody>
          <a:bodyPr/>
          <a:lstStyle/>
          <a:p>
            <a:r>
              <a:rPr lang="en-US" dirty="0"/>
              <a:t>Processing GPS Data</a:t>
            </a:r>
          </a:p>
        </p:txBody>
      </p:sp>
      <p:sp>
        <p:nvSpPr>
          <p:cNvPr id="3" name="Text Placeholder 2">
            <a:extLst>
              <a:ext uri="{FF2B5EF4-FFF2-40B4-BE49-F238E27FC236}">
                <a16:creationId xmlns:a16="http://schemas.microsoft.com/office/drawing/2014/main" id="{84C5EE21-7FB0-4DB6-8B45-C90F49FCC7C7}"/>
              </a:ext>
            </a:extLst>
          </p:cNvPr>
          <p:cNvSpPr>
            <a:spLocks noGrp="1"/>
          </p:cNvSpPr>
          <p:nvPr>
            <p:ph type="body" sz="quarter" idx="10"/>
          </p:nvPr>
        </p:nvSpPr>
        <p:spPr/>
        <p:txBody>
          <a:bodyPr/>
          <a:lstStyle/>
          <a:p>
            <a:r>
              <a:rPr lang="en-US" dirty="0"/>
              <a:t>Objective of processing GPS data is to convert sequence of individual “pings” – a time and location stamp recorded by a GPS device on the truck - into useful data</a:t>
            </a:r>
          </a:p>
          <a:p>
            <a:pPr lvl="1"/>
            <a:r>
              <a:rPr lang="en-US" dirty="0"/>
              <a:t>Depot: where the truck starts and ends each day</a:t>
            </a:r>
          </a:p>
          <a:p>
            <a:pPr lvl="1"/>
            <a:r>
              <a:rPr lang="en-US" dirty="0"/>
              <a:t>Stop locations: where the truck stops, e.g., to make deliveries</a:t>
            </a:r>
          </a:p>
          <a:p>
            <a:pPr lvl="1"/>
            <a:r>
              <a:rPr lang="en-US" dirty="0"/>
              <a:t>Trips: movement between stops</a:t>
            </a:r>
          </a:p>
          <a:p>
            <a:pPr lvl="1"/>
            <a:r>
              <a:rPr lang="en-US" dirty="0"/>
              <a:t>Tours: sequence of trips and stops over the course of the day</a:t>
            </a:r>
          </a:p>
        </p:txBody>
      </p:sp>
    </p:spTree>
    <p:extLst>
      <p:ext uri="{BB962C8B-B14F-4D97-AF65-F5344CB8AC3E}">
        <p14:creationId xmlns:p14="http://schemas.microsoft.com/office/powerpoint/2010/main" val="679558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EEB8-9B44-4E63-9436-0D8056E392F4}"/>
              </a:ext>
            </a:extLst>
          </p:cNvPr>
          <p:cNvSpPr>
            <a:spLocks noGrp="1"/>
          </p:cNvSpPr>
          <p:nvPr>
            <p:ph type="title"/>
          </p:nvPr>
        </p:nvSpPr>
        <p:spPr/>
        <p:txBody>
          <a:bodyPr/>
          <a:lstStyle/>
          <a:p>
            <a:r>
              <a:rPr lang="en-US" dirty="0"/>
              <a:t>What are Depots, Stops, Trips and Tours?</a:t>
            </a:r>
          </a:p>
        </p:txBody>
      </p:sp>
      <p:pic>
        <p:nvPicPr>
          <p:cNvPr id="5" name="Picture 4">
            <a:extLst>
              <a:ext uri="{FF2B5EF4-FFF2-40B4-BE49-F238E27FC236}">
                <a16:creationId xmlns:a16="http://schemas.microsoft.com/office/drawing/2014/main" id="{F4E7C7DD-85D8-4757-BB4A-2AD01579CC0E}"/>
              </a:ext>
            </a:extLst>
          </p:cNvPr>
          <p:cNvPicPr>
            <a:picLocks noChangeAspect="1"/>
          </p:cNvPicPr>
          <p:nvPr/>
        </p:nvPicPr>
        <p:blipFill>
          <a:blip r:embed="rId3"/>
          <a:stretch>
            <a:fillRect/>
          </a:stretch>
        </p:blipFill>
        <p:spPr>
          <a:xfrm>
            <a:off x="1607755" y="1429983"/>
            <a:ext cx="8976491" cy="4613008"/>
          </a:xfrm>
          <a:prstGeom prst="rect">
            <a:avLst/>
          </a:prstGeom>
        </p:spPr>
      </p:pic>
    </p:spTree>
    <p:extLst>
      <p:ext uri="{BB962C8B-B14F-4D97-AF65-F5344CB8AC3E}">
        <p14:creationId xmlns:p14="http://schemas.microsoft.com/office/powerpoint/2010/main" val="2626405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5BE8C-F0C6-422A-8809-061D8F124F2C}"/>
              </a:ext>
            </a:extLst>
          </p:cNvPr>
          <p:cNvSpPr>
            <a:spLocks noGrp="1"/>
          </p:cNvSpPr>
          <p:nvPr>
            <p:ph type="title"/>
          </p:nvPr>
        </p:nvSpPr>
        <p:spPr/>
        <p:txBody>
          <a:bodyPr/>
          <a:lstStyle/>
          <a:p>
            <a:r>
              <a:rPr lang="en-US" dirty="0"/>
              <a:t>About the Raw Data</a:t>
            </a:r>
          </a:p>
        </p:txBody>
      </p:sp>
      <p:graphicFrame>
        <p:nvGraphicFramePr>
          <p:cNvPr id="5" name="Table 4">
            <a:extLst>
              <a:ext uri="{FF2B5EF4-FFF2-40B4-BE49-F238E27FC236}">
                <a16:creationId xmlns:a16="http://schemas.microsoft.com/office/drawing/2014/main" id="{0D69815C-E970-4C63-858F-6A70AC50CA4C}"/>
              </a:ext>
            </a:extLst>
          </p:cNvPr>
          <p:cNvGraphicFramePr>
            <a:graphicFrameLocks noGrp="1"/>
          </p:cNvGraphicFramePr>
          <p:nvPr>
            <p:extLst/>
          </p:nvPr>
        </p:nvGraphicFramePr>
        <p:xfrm>
          <a:off x="4187343" y="2397418"/>
          <a:ext cx="6348138" cy="3796579"/>
        </p:xfrm>
        <a:graphic>
          <a:graphicData uri="http://schemas.openxmlformats.org/drawingml/2006/table">
            <a:tbl>
              <a:tblPr firstRow="1" bandRow="1">
                <a:tableStyleId>{5C22544A-7EE6-4342-B048-85BDC9FD1C3A}</a:tableStyleId>
              </a:tblPr>
              <a:tblGrid>
                <a:gridCol w="1058023">
                  <a:extLst>
                    <a:ext uri="{9D8B030D-6E8A-4147-A177-3AD203B41FA5}">
                      <a16:colId xmlns:a16="http://schemas.microsoft.com/office/drawing/2014/main" val="737711933"/>
                    </a:ext>
                  </a:extLst>
                </a:gridCol>
                <a:gridCol w="1058023">
                  <a:extLst>
                    <a:ext uri="{9D8B030D-6E8A-4147-A177-3AD203B41FA5}">
                      <a16:colId xmlns:a16="http://schemas.microsoft.com/office/drawing/2014/main" val="1082721581"/>
                    </a:ext>
                  </a:extLst>
                </a:gridCol>
                <a:gridCol w="1058023">
                  <a:extLst>
                    <a:ext uri="{9D8B030D-6E8A-4147-A177-3AD203B41FA5}">
                      <a16:colId xmlns:a16="http://schemas.microsoft.com/office/drawing/2014/main" val="1772757423"/>
                    </a:ext>
                  </a:extLst>
                </a:gridCol>
                <a:gridCol w="1058023">
                  <a:extLst>
                    <a:ext uri="{9D8B030D-6E8A-4147-A177-3AD203B41FA5}">
                      <a16:colId xmlns:a16="http://schemas.microsoft.com/office/drawing/2014/main" val="3152868280"/>
                    </a:ext>
                  </a:extLst>
                </a:gridCol>
                <a:gridCol w="1058023">
                  <a:extLst>
                    <a:ext uri="{9D8B030D-6E8A-4147-A177-3AD203B41FA5}">
                      <a16:colId xmlns:a16="http://schemas.microsoft.com/office/drawing/2014/main" val="202536483"/>
                    </a:ext>
                  </a:extLst>
                </a:gridCol>
                <a:gridCol w="1058023">
                  <a:extLst>
                    <a:ext uri="{9D8B030D-6E8A-4147-A177-3AD203B41FA5}">
                      <a16:colId xmlns:a16="http://schemas.microsoft.com/office/drawing/2014/main" val="3313713721"/>
                    </a:ext>
                  </a:extLst>
                </a:gridCol>
              </a:tblGrid>
              <a:tr h="759315">
                <a:tc>
                  <a:txBody>
                    <a:bodyPr/>
                    <a:lstStyle/>
                    <a:p>
                      <a:pPr marL="0" marR="0" algn="ctr">
                        <a:spcBef>
                          <a:spcPts val="0"/>
                        </a:spcBef>
                        <a:spcAft>
                          <a:spcPts val="0"/>
                        </a:spcAft>
                      </a:pPr>
                      <a:r>
                        <a:rPr lang="en-US" sz="1000" cap="all">
                          <a:effectLst/>
                        </a:rPr>
                        <a:t>Provider label</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cap="all">
                          <a:effectLst/>
                        </a:rPr>
                        <a:t>Weight class</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cap="all">
                          <a:effectLst/>
                        </a:rPr>
                        <a:t>Unique devices</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cap="all">
                          <a:effectLst/>
                        </a:rPr>
                        <a:t>Ping count</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cap="all">
                          <a:effectLst/>
                        </a:rPr>
                        <a:t>Median ping frequency (sec)</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cap="all">
                          <a:effectLst/>
                        </a:rPr>
                        <a:t>Mean active time (hr)</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7281237"/>
                  </a:ext>
                </a:extLst>
              </a:tr>
              <a:tr h="189829">
                <a:tc>
                  <a:txBody>
                    <a:bodyPr/>
                    <a:lstStyle/>
                    <a:p>
                      <a:pPr marL="0" marR="0" algn="ctr">
                        <a:spcBef>
                          <a:spcPts val="0"/>
                        </a:spcBef>
                        <a:spcAft>
                          <a:spcPts val="0"/>
                        </a:spcAft>
                      </a:pPr>
                      <a:r>
                        <a:rPr lang="en-US" sz="1000">
                          <a:effectLst/>
                        </a:rPr>
                        <a:t>a</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375</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98,689</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30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97.1</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6183507"/>
                  </a:ext>
                </a:extLst>
              </a:tr>
              <a:tr h="189829">
                <a:tc>
                  <a:txBody>
                    <a:bodyPr/>
                    <a:lstStyle/>
                    <a:p>
                      <a:pPr marL="0" marR="0" algn="ctr">
                        <a:spcBef>
                          <a:spcPts val="0"/>
                        </a:spcBef>
                        <a:spcAft>
                          <a:spcPts val="0"/>
                        </a:spcAft>
                      </a:pPr>
                      <a:r>
                        <a:rPr lang="en-US" sz="1000">
                          <a:effectLst/>
                        </a:rPr>
                        <a:t>b</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365</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501,551</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33</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201.7</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0024266"/>
                  </a:ext>
                </a:extLst>
              </a:tr>
              <a:tr h="189829">
                <a:tc>
                  <a:txBody>
                    <a:bodyPr/>
                    <a:lstStyle/>
                    <a:p>
                      <a:pPr marL="0" marR="0" algn="ctr">
                        <a:spcBef>
                          <a:spcPts val="0"/>
                        </a:spcBef>
                        <a:spcAft>
                          <a:spcPts val="0"/>
                        </a:spcAft>
                      </a:pPr>
                      <a:r>
                        <a:rPr lang="en-US" sz="1000">
                          <a:effectLst/>
                        </a:rPr>
                        <a:t>c</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1,611</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505,255</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60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197.2</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94357193"/>
                  </a:ext>
                </a:extLst>
              </a:tr>
              <a:tr h="189829">
                <a:tc>
                  <a:txBody>
                    <a:bodyPr/>
                    <a:lstStyle/>
                    <a:p>
                      <a:pPr marL="0" marR="0" algn="ctr">
                        <a:spcBef>
                          <a:spcPts val="0"/>
                        </a:spcBef>
                        <a:spcAft>
                          <a:spcPts val="0"/>
                        </a:spcAft>
                      </a:pPr>
                      <a:r>
                        <a:rPr lang="en-US" sz="1000">
                          <a:effectLst/>
                        </a:rPr>
                        <a:t>d</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6</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1,024</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248</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218.7</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0823029"/>
                  </a:ext>
                </a:extLst>
              </a:tr>
              <a:tr h="189829">
                <a:tc>
                  <a:txBody>
                    <a:bodyPr/>
                    <a:lstStyle/>
                    <a:p>
                      <a:pPr marL="0" marR="0" algn="ctr">
                        <a:spcBef>
                          <a:spcPts val="0"/>
                        </a:spcBef>
                        <a:spcAft>
                          <a:spcPts val="0"/>
                        </a:spcAft>
                      </a:pPr>
                      <a:r>
                        <a:rPr lang="en-US" sz="1000">
                          <a:effectLst/>
                        </a:rPr>
                        <a:t>e</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Heavy</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80,118</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23,865,934</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60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6.9</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4010942"/>
                  </a:ext>
                </a:extLst>
              </a:tr>
              <a:tr h="189829">
                <a:tc>
                  <a:txBody>
                    <a:bodyPr/>
                    <a:lstStyle/>
                    <a:p>
                      <a:pPr marL="0" marR="0" algn="ctr">
                        <a:spcBef>
                          <a:spcPts val="0"/>
                        </a:spcBef>
                        <a:spcAft>
                          <a:spcPts val="0"/>
                        </a:spcAft>
                      </a:pPr>
                      <a:r>
                        <a:rPr lang="en-US" sz="1000">
                          <a:effectLst/>
                        </a:rPr>
                        <a:t>f</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21,330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19,178,690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90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193.9</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3072229"/>
                  </a:ext>
                </a:extLst>
              </a:tr>
              <a:tr h="189829">
                <a:tc>
                  <a:txBody>
                    <a:bodyPr/>
                    <a:lstStyle/>
                    <a:p>
                      <a:pPr marL="0" marR="0" algn="ctr">
                        <a:spcBef>
                          <a:spcPts val="0"/>
                        </a:spcBef>
                        <a:spcAft>
                          <a:spcPts val="0"/>
                        </a:spcAft>
                      </a:pPr>
                      <a:r>
                        <a:rPr lang="en-US" sz="1000">
                          <a:effectLst/>
                        </a:rPr>
                        <a:t>g</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678</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267,855</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61</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146.8</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2947906"/>
                  </a:ext>
                </a:extLst>
              </a:tr>
              <a:tr h="189829">
                <a:tc>
                  <a:txBody>
                    <a:bodyPr/>
                    <a:lstStyle/>
                    <a:p>
                      <a:pPr marL="0" marR="0" algn="ctr">
                        <a:spcBef>
                          <a:spcPts val="0"/>
                        </a:spcBef>
                        <a:spcAft>
                          <a:spcPts val="0"/>
                        </a:spcAft>
                      </a:pPr>
                      <a:r>
                        <a:rPr lang="en-US" sz="1000">
                          <a:effectLst/>
                        </a:rPr>
                        <a:t>h</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1,793</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1,022,720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120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200.9</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85353117"/>
                  </a:ext>
                </a:extLst>
              </a:tr>
              <a:tr h="189829">
                <a:tc>
                  <a:txBody>
                    <a:bodyPr/>
                    <a:lstStyle/>
                    <a:p>
                      <a:pPr marL="0" marR="0" algn="ctr">
                        <a:spcBef>
                          <a:spcPts val="0"/>
                        </a:spcBef>
                        <a:spcAft>
                          <a:spcPts val="0"/>
                        </a:spcAft>
                      </a:pPr>
                      <a:r>
                        <a:rPr lang="en-US" sz="1000">
                          <a:effectLst/>
                        </a:rPr>
                        <a:t>i</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501</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173,252</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120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129.4</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2280485"/>
                  </a:ext>
                </a:extLst>
              </a:tr>
              <a:tr h="189829">
                <a:tc>
                  <a:txBody>
                    <a:bodyPr/>
                    <a:lstStyle/>
                    <a:p>
                      <a:pPr marL="0" marR="0" algn="ctr">
                        <a:spcBef>
                          <a:spcPts val="0"/>
                        </a:spcBef>
                        <a:spcAft>
                          <a:spcPts val="0"/>
                        </a:spcAft>
                      </a:pPr>
                      <a:r>
                        <a:rPr lang="en-US" sz="1000">
                          <a:effectLst/>
                        </a:rPr>
                        <a:t>j</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Light</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285</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4,222,640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11</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304.5</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2751794"/>
                  </a:ext>
                </a:extLst>
              </a:tr>
              <a:tr h="189829">
                <a:tc>
                  <a:txBody>
                    <a:bodyPr/>
                    <a:lstStyle/>
                    <a:p>
                      <a:pPr marL="0" marR="0" algn="ctr">
                        <a:spcBef>
                          <a:spcPts val="0"/>
                        </a:spcBef>
                        <a:spcAft>
                          <a:spcPts val="0"/>
                        </a:spcAft>
                      </a:pPr>
                      <a:r>
                        <a:rPr lang="en-US" sz="1000">
                          <a:effectLst/>
                        </a:rPr>
                        <a:t>k</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Light</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440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1,110,019</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6</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162.6</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8881085"/>
                  </a:ext>
                </a:extLst>
              </a:tr>
              <a:tr h="189829">
                <a:tc>
                  <a:txBody>
                    <a:bodyPr/>
                    <a:lstStyle/>
                    <a:p>
                      <a:pPr marL="0" marR="0" algn="ctr">
                        <a:spcBef>
                          <a:spcPts val="0"/>
                        </a:spcBef>
                        <a:spcAft>
                          <a:spcPts val="0"/>
                        </a:spcAft>
                      </a:pPr>
                      <a:r>
                        <a:rPr lang="en-US" sz="1000">
                          <a:effectLst/>
                        </a:rPr>
                        <a:t>l</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3,869</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1,861,037</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107</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165.7</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9501370"/>
                  </a:ext>
                </a:extLst>
              </a:tr>
              <a:tr h="189829">
                <a:tc>
                  <a:txBody>
                    <a:bodyPr/>
                    <a:lstStyle/>
                    <a:p>
                      <a:pPr marL="0" marR="0" algn="ctr">
                        <a:spcBef>
                          <a:spcPts val="0"/>
                        </a:spcBef>
                        <a:spcAft>
                          <a:spcPts val="0"/>
                        </a:spcAft>
                      </a:pPr>
                      <a:r>
                        <a:rPr lang="en-US" sz="1000">
                          <a:effectLst/>
                        </a:rPr>
                        <a:t>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48</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15,860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76</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144.6</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02840715"/>
                  </a:ext>
                </a:extLst>
              </a:tr>
              <a:tr h="189829">
                <a:tc>
                  <a:txBody>
                    <a:bodyPr/>
                    <a:lstStyle/>
                    <a:p>
                      <a:pPr marL="0" marR="0" algn="ctr">
                        <a:spcBef>
                          <a:spcPts val="0"/>
                        </a:spcBef>
                        <a:spcAft>
                          <a:spcPts val="0"/>
                        </a:spcAft>
                      </a:pPr>
                      <a:r>
                        <a:rPr lang="en-US" sz="1000">
                          <a:effectLst/>
                        </a:rPr>
                        <a:t>n</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50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7,600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121</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37.0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0624228"/>
                  </a:ext>
                </a:extLst>
              </a:tr>
              <a:tr h="189829">
                <a:tc>
                  <a:txBody>
                    <a:bodyPr/>
                    <a:lstStyle/>
                    <a:p>
                      <a:pPr marL="0" marR="0" algn="ctr">
                        <a:spcBef>
                          <a:spcPts val="0"/>
                        </a:spcBef>
                        <a:spcAft>
                          <a:spcPts val="0"/>
                        </a:spcAft>
                      </a:pPr>
                      <a:r>
                        <a:rPr lang="en-US" sz="1000">
                          <a:effectLst/>
                        </a:rPr>
                        <a:t>o</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Medium</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8,559</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6,184,398</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93</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195.1</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0630548"/>
                  </a:ext>
                </a:extLst>
              </a:tr>
              <a:tr h="189829">
                <a:tc>
                  <a:txBody>
                    <a:bodyPr/>
                    <a:lstStyle/>
                    <a:p>
                      <a:pPr marL="0" marR="0" algn="ctr">
                        <a:spcBef>
                          <a:spcPts val="0"/>
                        </a:spcBef>
                        <a:spcAft>
                          <a:spcPts val="0"/>
                        </a:spcAft>
                      </a:pPr>
                      <a:r>
                        <a:rPr lang="en-US" sz="1000">
                          <a:effectLst/>
                        </a:rPr>
                        <a:t>p</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Heavy</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12,719</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1,949,775</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a:effectLst/>
                        </a:rPr>
                        <a:t>290</a:t>
                      </a:r>
                      <a:endParaRPr lang="en-US" sz="110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000" dirty="0">
                          <a:effectLst/>
                        </a:rPr>
                        <a:t>107.2</a:t>
                      </a:r>
                      <a:endParaRPr lang="en-US" sz="1100" dirty="0">
                        <a:solidFill>
                          <a:srgbClr val="262626"/>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6070197"/>
                  </a:ext>
                </a:extLst>
              </a:tr>
            </a:tbl>
          </a:graphicData>
        </a:graphic>
      </p:graphicFrame>
      <p:sp>
        <p:nvSpPr>
          <p:cNvPr id="6" name="Speech Bubble: Rectangle 5">
            <a:extLst>
              <a:ext uri="{FF2B5EF4-FFF2-40B4-BE49-F238E27FC236}">
                <a16:creationId xmlns:a16="http://schemas.microsoft.com/office/drawing/2014/main" id="{8B974B25-D558-4D5C-AB56-0F6769E1DB49}"/>
              </a:ext>
            </a:extLst>
          </p:cNvPr>
          <p:cNvSpPr/>
          <p:nvPr/>
        </p:nvSpPr>
        <p:spPr>
          <a:xfrm>
            <a:off x="1875182" y="2997906"/>
            <a:ext cx="1709530" cy="1166191"/>
          </a:xfrm>
          <a:prstGeom prst="wedgeRectCallout">
            <a:avLst>
              <a:gd name="adj1" fmla="val 109400"/>
              <a:gd name="adj2" fmla="val -26136"/>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 aggregated from multiple sources</a:t>
            </a:r>
          </a:p>
        </p:txBody>
      </p:sp>
      <p:sp>
        <p:nvSpPr>
          <p:cNvPr id="7" name="Speech Bubble: Rectangle 6">
            <a:extLst>
              <a:ext uri="{FF2B5EF4-FFF2-40B4-BE49-F238E27FC236}">
                <a16:creationId xmlns:a16="http://schemas.microsoft.com/office/drawing/2014/main" id="{71A189E7-D407-43A5-A259-54F18D859DD6}"/>
              </a:ext>
            </a:extLst>
          </p:cNvPr>
          <p:cNvSpPr/>
          <p:nvPr/>
        </p:nvSpPr>
        <p:spPr>
          <a:xfrm>
            <a:off x="1875182" y="4422514"/>
            <a:ext cx="1709530" cy="1166191"/>
          </a:xfrm>
          <a:prstGeom prst="wedgeRectCallout">
            <a:avLst>
              <a:gd name="adj1" fmla="val 162113"/>
              <a:gd name="adj2" fmla="val -68181"/>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Covers light, medium and heavy trucks</a:t>
            </a:r>
          </a:p>
        </p:txBody>
      </p:sp>
      <p:sp>
        <p:nvSpPr>
          <p:cNvPr id="8" name="TextBox 7">
            <a:extLst>
              <a:ext uri="{FF2B5EF4-FFF2-40B4-BE49-F238E27FC236}">
                <a16:creationId xmlns:a16="http://schemas.microsoft.com/office/drawing/2014/main" id="{3EF0F25F-5860-45B5-AC3A-C6E3C1DB806A}"/>
              </a:ext>
            </a:extLst>
          </p:cNvPr>
          <p:cNvSpPr txBox="1"/>
          <p:nvPr/>
        </p:nvSpPr>
        <p:spPr>
          <a:xfrm>
            <a:off x="2116667" y="1152939"/>
            <a:ext cx="4323891" cy="1200329"/>
          </a:xfrm>
          <a:prstGeom prst="rect">
            <a:avLst/>
          </a:prstGeom>
          <a:noFill/>
        </p:spPr>
        <p:txBody>
          <a:bodyPr wrap="square" rtlCol="0">
            <a:spAutoFit/>
          </a:bodyPr>
          <a:lstStyle/>
          <a:p>
            <a:r>
              <a:rPr lang="en-US" dirty="0">
                <a:solidFill>
                  <a:schemeClr val="tx1">
                    <a:lumMod val="50000"/>
                    <a:lumOff val="50000"/>
                  </a:schemeClr>
                </a:solidFill>
              </a:rPr>
              <a:t>Dataset included two weeks of data from each of 2015 and 2017 for any truck in the sample that moved within the model region</a:t>
            </a:r>
          </a:p>
        </p:txBody>
      </p:sp>
      <p:sp>
        <p:nvSpPr>
          <p:cNvPr id="9" name="Speech Bubble: Rectangle 8">
            <a:extLst>
              <a:ext uri="{FF2B5EF4-FFF2-40B4-BE49-F238E27FC236}">
                <a16:creationId xmlns:a16="http://schemas.microsoft.com/office/drawing/2014/main" id="{B065838A-73C0-4C6F-87A0-408AE18D95DA}"/>
              </a:ext>
            </a:extLst>
          </p:cNvPr>
          <p:cNvSpPr/>
          <p:nvPr/>
        </p:nvSpPr>
        <p:spPr>
          <a:xfrm>
            <a:off x="4034943" y="5791201"/>
            <a:ext cx="1709530" cy="881157"/>
          </a:xfrm>
          <a:prstGeom prst="wedgeRectCallout">
            <a:avLst>
              <a:gd name="adj1" fmla="val 110950"/>
              <a:gd name="adj2" fmla="val -2068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Thousands of unique trucks</a:t>
            </a:r>
          </a:p>
        </p:txBody>
      </p:sp>
      <p:sp>
        <p:nvSpPr>
          <p:cNvPr id="10" name="Speech Bubble: Rectangle 9">
            <a:extLst>
              <a:ext uri="{FF2B5EF4-FFF2-40B4-BE49-F238E27FC236}">
                <a16:creationId xmlns:a16="http://schemas.microsoft.com/office/drawing/2014/main" id="{C0FA0FEF-6F40-4018-9BCA-1C4C609E61A6}"/>
              </a:ext>
            </a:extLst>
          </p:cNvPr>
          <p:cNvSpPr/>
          <p:nvPr/>
        </p:nvSpPr>
        <p:spPr>
          <a:xfrm>
            <a:off x="6983552" y="5940344"/>
            <a:ext cx="1974918" cy="881157"/>
          </a:xfrm>
          <a:prstGeom prst="wedgeRectCallout">
            <a:avLst>
              <a:gd name="adj1" fmla="val -18507"/>
              <a:gd name="adj2" fmla="val -137995"/>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Millions of individual pings</a:t>
            </a:r>
          </a:p>
        </p:txBody>
      </p:sp>
      <p:sp>
        <p:nvSpPr>
          <p:cNvPr id="11" name="Speech Bubble: Rectangle 10">
            <a:extLst>
              <a:ext uri="{FF2B5EF4-FFF2-40B4-BE49-F238E27FC236}">
                <a16:creationId xmlns:a16="http://schemas.microsoft.com/office/drawing/2014/main" id="{C8238811-A2DF-4B67-BD71-7E0F9B535655}"/>
              </a:ext>
            </a:extLst>
          </p:cNvPr>
          <p:cNvSpPr/>
          <p:nvPr/>
        </p:nvSpPr>
        <p:spPr>
          <a:xfrm>
            <a:off x="6440557" y="874383"/>
            <a:ext cx="1974918" cy="1200328"/>
          </a:xfrm>
          <a:prstGeom prst="wedgeRectCallout">
            <a:avLst>
              <a:gd name="adj1" fmla="val 84159"/>
              <a:gd name="adj2" fmla="val 15092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Each device records location approximately every minute</a:t>
            </a:r>
          </a:p>
        </p:txBody>
      </p:sp>
      <p:sp>
        <p:nvSpPr>
          <p:cNvPr id="12" name="Speech Bubble: Rectangle 11">
            <a:extLst>
              <a:ext uri="{FF2B5EF4-FFF2-40B4-BE49-F238E27FC236}">
                <a16:creationId xmlns:a16="http://schemas.microsoft.com/office/drawing/2014/main" id="{A4542E09-1829-4EFF-A12A-65F32631A880}"/>
              </a:ext>
            </a:extLst>
          </p:cNvPr>
          <p:cNvSpPr/>
          <p:nvPr/>
        </p:nvSpPr>
        <p:spPr>
          <a:xfrm>
            <a:off x="8606946" y="911469"/>
            <a:ext cx="1974918" cy="1200328"/>
          </a:xfrm>
          <a:prstGeom prst="wedgeRectCallout">
            <a:avLst>
              <a:gd name="adj1" fmla="val 28464"/>
              <a:gd name="adj2" fmla="val 142088"/>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Most trucks have multiple days of data</a:t>
            </a:r>
          </a:p>
        </p:txBody>
      </p:sp>
    </p:spTree>
    <p:extLst>
      <p:ext uri="{BB962C8B-B14F-4D97-AF65-F5344CB8AC3E}">
        <p14:creationId xmlns:p14="http://schemas.microsoft.com/office/powerpoint/2010/main" val="2515487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180F-4D9A-470C-AE76-F55B8019F38B}"/>
              </a:ext>
            </a:extLst>
          </p:cNvPr>
          <p:cNvSpPr>
            <a:spLocks noGrp="1"/>
          </p:cNvSpPr>
          <p:nvPr>
            <p:ph type="title"/>
          </p:nvPr>
        </p:nvSpPr>
        <p:spPr/>
        <p:txBody>
          <a:bodyPr/>
          <a:lstStyle/>
          <a:p>
            <a:r>
              <a:rPr lang="en-US" dirty="0"/>
              <a:t>Raw Data: </a:t>
            </a:r>
            <a:br>
              <a:rPr lang="en-US" dirty="0"/>
            </a:br>
            <a:r>
              <a:rPr lang="en-US" dirty="0"/>
              <a:t>Heavy Trucks</a:t>
            </a:r>
          </a:p>
        </p:txBody>
      </p:sp>
      <p:pic>
        <p:nvPicPr>
          <p:cNvPr id="4" name="Picture 3">
            <a:extLst>
              <a:ext uri="{FF2B5EF4-FFF2-40B4-BE49-F238E27FC236}">
                <a16:creationId xmlns:a16="http://schemas.microsoft.com/office/drawing/2014/main" id="{D8A672A1-EF02-4579-B392-668E4CA4B97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63177" y="0"/>
            <a:ext cx="7132320" cy="6858000"/>
          </a:xfrm>
          <a:prstGeom prst="rect">
            <a:avLst/>
          </a:prstGeom>
        </p:spPr>
      </p:pic>
      <p:sp>
        <p:nvSpPr>
          <p:cNvPr id="5" name="TextBox 4">
            <a:extLst>
              <a:ext uri="{FF2B5EF4-FFF2-40B4-BE49-F238E27FC236}">
                <a16:creationId xmlns:a16="http://schemas.microsoft.com/office/drawing/2014/main" id="{F4BF3CF5-026A-447E-95D5-5C2A089DFE9D}"/>
              </a:ext>
            </a:extLst>
          </p:cNvPr>
          <p:cNvSpPr txBox="1"/>
          <p:nvPr/>
        </p:nvSpPr>
        <p:spPr>
          <a:xfrm>
            <a:off x="790222" y="1422606"/>
            <a:ext cx="3617974" cy="646331"/>
          </a:xfrm>
          <a:prstGeom prst="rect">
            <a:avLst/>
          </a:prstGeom>
          <a:noFill/>
        </p:spPr>
        <p:txBody>
          <a:bodyPr wrap="square" rtlCol="0">
            <a:spAutoFit/>
          </a:bodyPr>
          <a:lstStyle/>
          <a:p>
            <a:r>
              <a:rPr lang="en-US" dirty="0">
                <a:solidFill>
                  <a:schemeClr val="tx1">
                    <a:lumMod val="50000"/>
                    <a:lumOff val="50000"/>
                  </a:schemeClr>
                </a:solidFill>
              </a:rPr>
              <a:t>Heavy truck data densest along highway corridors</a:t>
            </a:r>
          </a:p>
        </p:txBody>
      </p:sp>
    </p:spTree>
    <p:extLst>
      <p:ext uri="{BB962C8B-B14F-4D97-AF65-F5344CB8AC3E}">
        <p14:creationId xmlns:p14="http://schemas.microsoft.com/office/powerpoint/2010/main" val="1953065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180F-4D9A-470C-AE76-F55B8019F38B}"/>
              </a:ext>
            </a:extLst>
          </p:cNvPr>
          <p:cNvSpPr>
            <a:spLocks noGrp="1"/>
          </p:cNvSpPr>
          <p:nvPr>
            <p:ph type="title"/>
          </p:nvPr>
        </p:nvSpPr>
        <p:spPr/>
        <p:txBody>
          <a:bodyPr/>
          <a:lstStyle/>
          <a:p>
            <a:r>
              <a:rPr lang="en-US" dirty="0"/>
              <a:t>Raw Data: </a:t>
            </a:r>
            <a:br>
              <a:rPr lang="en-US" dirty="0"/>
            </a:br>
            <a:r>
              <a:rPr lang="en-US" dirty="0">
                <a:solidFill>
                  <a:schemeClr val="bg2"/>
                </a:solidFill>
              </a:rPr>
              <a:t>Medium</a:t>
            </a:r>
            <a:r>
              <a:rPr lang="en-US" dirty="0"/>
              <a:t> Trucks</a:t>
            </a:r>
          </a:p>
        </p:txBody>
      </p:sp>
      <p:sp>
        <p:nvSpPr>
          <p:cNvPr id="5" name="TextBox 4">
            <a:extLst>
              <a:ext uri="{FF2B5EF4-FFF2-40B4-BE49-F238E27FC236}">
                <a16:creationId xmlns:a16="http://schemas.microsoft.com/office/drawing/2014/main" id="{F4BF3CF5-026A-447E-95D5-5C2A089DFE9D}"/>
              </a:ext>
            </a:extLst>
          </p:cNvPr>
          <p:cNvSpPr txBox="1"/>
          <p:nvPr/>
        </p:nvSpPr>
        <p:spPr>
          <a:xfrm>
            <a:off x="790222" y="1656522"/>
            <a:ext cx="3437221" cy="646331"/>
          </a:xfrm>
          <a:prstGeom prst="rect">
            <a:avLst/>
          </a:prstGeom>
          <a:noFill/>
        </p:spPr>
        <p:txBody>
          <a:bodyPr wrap="square" rtlCol="0">
            <a:spAutoFit/>
          </a:bodyPr>
          <a:lstStyle/>
          <a:p>
            <a:r>
              <a:rPr lang="en-US" dirty="0">
                <a:solidFill>
                  <a:schemeClr val="tx1">
                    <a:lumMod val="50000"/>
                    <a:lumOff val="50000"/>
                  </a:schemeClr>
                </a:solidFill>
              </a:rPr>
              <a:t>Medium truck data denser in urbanized areas</a:t>
            </a:r>
          </a:p>
        </p:txBody>
      </p:sp>
      <p:pic>
        <p:nvPicPr>
          <p:cNvPr id="6" name="Picture 5">
            <a:extLst>
              <a:ext uri="{FF2B5EF4-FFF2-40B4-BE49-F238E27FC236}">
                <a16:creationId xmlns:a16="http://schemas.microsoft.com/office/drawing/2014/main" id="{D676FCAA-6CF9-46C4-88C4-98A7AA5C80F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59680" y="14365"/>
            <a:ext cx="7132320" cy="6858000"/>
          </a:xfrm>
          <a:prstGeom prst="rect">
            <a:avLst/>
          </a:prstGeom>
        </p:spPr>
      </p:pic>
    </p:spTree>
    <p:extLst>
      <p:ext uri="{BB962C8B-B14F-4D97-AF65-F5344CB8AC3E}">
        <p14:creationId xmlns:p14="http://schemas.microsoft.com/office/powerpoint/2010/main" val="1619934829"/>
      </p:ext>
    </p:extLst>
  </p:cSld>
  <p:clrMapOvr>
    <a:masterClrMapping/>
  </p:clrMapOvr>
</p:sld>
</file>

<file path=ppt/theme/theme1.xml><?xml version="1.0" encoding="utf-8"?>
<a:theme xmlns:a="http://schemas.openxmlformats.org/drawingml/2006/main" name="PowerPoint Presentation">
  <a:themeElements>
    <a:clrScheme name="Custom 8">
      <a:dk1>
        <a:srgbClr val="48484A"/>
      </a:dk1>
      <a:lt1>
        <a:sysClr val="window" lastClr="FFFFFF"/>
      </a:lt1>
      <a:dk2>
        <a:srgbClr val="262626"/>
      </a:dk2>
      <a:lt2>
        <a:srgbClr val="F68B1F"/>
      </a:lt2>
      <a:accent1>
        <a:srgbClr val="006FA1"/>
      </a:accent1>
      <a:accent2>
        <a:srgbClr val="88CADE"/>
      </a:accent2>
      <a:accent3>
        <a:srgbClr val="65B360"/>
      </a:accent3>
      <a:accent4>
        <a:srgbClr val="FFC20E"/>
      </a:accent4>
      <a:accent5>
        <a:srgbClr val="514D85"/>
      </a:accent5>
      <a:accent6>
        <a:srgbClr val="9C122B"/>
      </a:accent6>
      <a:hlink>
        <a:srgbClr val="0000FF"/>
      </a:hlink>
      <a:folHlink>
        <a:srgbClr val="B1B3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a:solidFill>
              <a:schemeClr val="tx1">
                <a:lumMod val="50000"/>
                <a:lumOff val="50000"/>
              </a:schemeClr>
            </a:solidFill>
          </a:defRPr>
        </a:defPPr>
      </a:lstStyle>
    </a:txDef>
  </a:objectDefaults>
  <a:extraClrSchemeLst/>
  <a:extLst>
    <a:ext uri="{05A4C25C-085E-4340-85A3-A5531E510DB2}">
      <thm15:themeFamily xmlns:thm15="http://schemas.microsoft.com/office/thememl/2012/main" name="PowerPoint Presentation - Wide Format.potx" id="{7CE3FE93-053C-446A-AC59-7A42AAF5FF43}" vid="{63557AF2-2D9F-4E61-AB0E-05BD6FB84A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4322EC559C6C46AD7C246A9C6A9593" ma:contentTypeVersion="2" ma:contentTypeDescription="Create a new document." ma:contentTypeScope="" ma:versionID="a38972bdc2a28b491e8b5d76cc384854">
  <xsd:schema xmlns:xsd="http://www.w3.org/2001/XMLSchema" xmlns:xs="http://www.w3.org/2001/XMLSchema" xmlns:p="http://schemas.microsoft.com/office/2006/metadata/properties" xmlns:ns2="4c265f44-5553-4b88-8776-487c6beffe03" targetNamespace="http://schemas.microsoft.com/office/2006/metadata/properties" ma:root="true" ma:fieldsID="596bb8cd0db947c7da86bc56901a4608" ns2:_="">
    <xsd:import namespace="4c265f44-5553-4b88-8776-487c6beffe03"/>
    <xsd:element name="properties">
      <xsd:complexType>
        <xsd:sequence>
          <xsd:element name="documentManagement">
            <xsd:complexType>
              <xsd:all>
                <xsd:element ref="ns2:Category" minOccurs="0"/>
                <xsd:element ref="ns2:Practi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265f44-5553-4b88-8776-487c6beffe03" elementFormDefault="qualified">
    <xsd:import namespace="http://schemas.microsoft.com/office/2006/documentManagement/types"/>
    <xsd:import namespace="http://schemas.microsoft.com/office/infopath/2007/PartnerControls"/>
    <xsd:element name="Category" ma:index="2" nillable="true" ma:displayName="Category" ma:default="Acoustics Output" ma:format="Dropdown" ma:internalName="Category">
      <xsd:simpleType>
        <xsd:restriction base="dms:Choice">
          <xsd:enumeration value="Acoustics Output"/>
          <xsd:enumeration value="AutoCAD"/>
          <xsd:enumeration value="Other"/>
          <xsd:enumeration value="Power Point"/>
          <xsd:enumeration value="Proposal and Report"/>
          <xsd:enumeration value="Questionnaire"/>
          <xsd:enumeration value="Resume"/>
          <xsd:enumeration value="Stationery"/>
          <xsd:enumeration value="Guidance Document"/>
          <xsd:enumeration value="Contracting"/>
        </xsd:restriction>
      </xsd:simpleType>
    </xsd:element>
    <xsd:element name="Practice" ma:index="3" nillable="true" ma:displayName="Practice" ma:default="CORP" ma:format="Dropdown" ma:internalName="Practice">
      <xsd:simpleType>
        <xsd:restriction base="dms:Choice">
          <xsd:enumeration value="CORP"/>
          <xsd:enumeration value="MIS"/>
          <xsd:enumeration value="TAE"/>
          <xsd:enumeration value="TQM"/>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4c265f44-5553-4b88-8776-487c6beffe03">Power Point</Category>
    <Practice xmlns="4c265f44-5553-4b88-8776-487c6beffe03">CORP</Practice>
  </documentManagement>
</p:properties>
</file>

<file path=customXml/itemProps1.xml><?xml version="1.0" encoding="utf-8"?>
<ds:datastoreItem xmlns:ds="http://schemas.openxmlformats.org/officeDocument/2006/customXml" ds:itemID="{E5F42501-FD43-4347-8465-A1634AD528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265f44-5553-4b88-8776-487c6beffe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3E702B-A4A8-49D1-8100-74D24C5D8E81}">
  <ds:schemaRefs>
    <ds:schemaRef ds:uri="http://schemas.microsoft.com/sharepoint/v3/contenttype/forms"/>
  </ds:schemaRefs>
</ds:datastoreItem>
</file>

<file path=customXml/itemProps3.xml><?xml version="1.0" encoding="utf-8"?>
<ds:datastoreItem xmlns:ds="http://schemas.openxmlformats.org/officeDocument/2006/customXml" ds:itemID="{0AB548D2-16E5-4D59-9228-B99A31CAF826}">
  <ds:schemaRef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4c265f44-5553-4b88-8776-487c6beffe03"/>
    <ds:schemaRef ds:uri="http://purl.org/dc/terms/"/>
  </ds:schemaRefs>
</ds:datastoreItem>
</file>

<file path=docProps/app.xml><?xml version="1.0" encoding="utf-8"?>
<Properties xmlns="http://schemas.openxmlformats.org/officeDocument/2006/extended-properties" xmlns:vt="http://schemas.openxmlformats.org/officeDocument/2006/docPropsVTypes">
  <Template>PowerPoint Presentation - Wide Format</Template>
  <TotalTime>58</TotalTime>
  <Words>4778</Words>
  <Application>Microsoft Office PowerPoint</Application>
  <PresentationFormat>Widescreen</PresentationFormat>
  <Paragraphs>483</Paragraphs>
  <Slides>29</Slides>
  <Notes>25</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Lucida Grande</vt:lpstr>
      <vt:lpstr>PowerPoint Presentation</vt:lpstr>
      <vt:lpstr>PowerPoint Presentation</vt:lpstr>
      <vt:lpstr>Introduction</vt:lpstr>
      <vt:lpstr>Motivation</vt:lpstr>
      <vt:lpstr>PowerPoint Presentation</vt:lpstr>
      <vt:lpstr>Processing GPS Data</vt:lpstr>
      <vt:lpstr>What are Depots, Stops, Trips and Tours?</vt:lpstr>
      <vt:lpstr>About the Raw Data</vt:lpstr>
      <vt:lpstr>Raw Data:  Heavy Trucks</vt:lpstr>
      <vt:lpstr>Raw Data:  Medium Trucks</vt:lpstr>
      <vt:lpstr>Raw Data:  Light Trucks</vt:lpstr>
      <vt:lpstr>Processing Steps</vt:lpstr>
      <vt:lpstr>PowerPoint Presentation</vt:lpstr>
      <vt:lpstr>Medium Truck  Trip Destinations</vt:lpstr>
      <vt:lpstr>Depot Identification</vt:lpstr>
      <vt:lpstr>PowerPoint Presentation</vt:lpstr>
      <vt:lpstr>PowerPoint Presentation</vt:lpstr>
      <vt:lpstr>Processing Summary</vt:lpstr>
      <vt:lpstr>PowerPoint Presentation</vt:lpstr>
      <vt:lpstr>Tour Typologies</vt:lpstr>
      <vt:lpstr>Tour Typology Identification</vt:lpstr>
      <vt:lpstr>Tour Typology Distribution</vt:lpstr>
      <vt:lpstr>Using Segmented Data to Support Model Estimation</vt:lpstr>
      <vt:lpstr>Example: Destination Choice</vt:lpstr>
      <vt:lpstr>PowerPoint Presentation</vt:lpstr>
      <vt:lpstr>Long Haul and Short Connections</vt:lpstr>
      <vt:lpstr>Example Location 1: Costco</vt:lpstr>
      <vt:lpstr>Example 2: USPS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Smith</dc:creator>
  <cp:lastModifiedBy>Colin Smith</cp:lastModifiedBy>
  <cp:revision>12</cp:revision>
  <dcterms:created xsi:type="dcterms:W3CDTF">2019-06-04T15:40:33Z</dcterms:created>
  <dcterms:modified xsi:type="dcterms:W3CDTF">2019-06-04T16:39:02Z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0x010100654322EC559C6C46AD7C246A9C6A9593</vt:lpwstr>
  </property>
</Properties>
</file>